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334" r:id="rId21"/>
    <p:sldId id="335"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9" d="100"/>
          <a:sy n="69" d="100"/>
        </p:scale>
        <p:origin x="-96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Accuracy</c:v>
                </c:pt>
              </c:strCache>
            </c:strRef>
          </c:tx>
          <c:invertIfNegative val="0"/>
          <c:cat>
            <c:strRef>
              <c:f>Sheet1!$A$2:$A$5</c:f>
              <c:strCache>
                <c:ptCount val="4"/>
                <c:pt idx="0">
                  <c:v>Logistic Regression</c:v>
                </c:pt>
                <c:pt idx="1">
                  <c:v>SVM</c:v>
                </c:pt>
                <c:pt idx="2">
                  <c:v>Decision Tree</c:v>
                </c:pt>
                <c:pt idx="3">
                  <c:v>KNN</c:v>
                </c:pt>
              </c:strCache>
            </c:strRef>
          </c:cat>
          <c:val>
            <c:numRef>
              <c:f>Sheet1!$B$2:$B$5</c:f>
              <c:numCache>
                <c:formatCode>0%</c:formatCode>
                <c:ptCount val="4"/>
                <c:pt idx="0">
                  <c:v>0.83299999999999996</c:v>
                </c:pt>
                <c:pt idx="1">
                  <c:v>0.83299999999999996</c:v>
                </c:pt>
                <c:pt idx="2">
                  <c:v>0.88900000000000001</c:v>
                </c:pt>
                <c:pt idx="3">
                  <c:v>0.84799999999999998</c:v>
                </c:pt>
              </c:numCache>
            </c:numRef>
          </c:val>
        </c:ser>
        <c:dLbls>
          <c:showLegendKey val="0"/>
          <c:showVal val="0"/>
          <c:showCatName val="0"/>
          <c:showSerName val="0"/>
          <c:showPercent val="0"/>
          <c:showBubbleSize val="0"/>
        </c:dLbls>
        <c:gapWidth val="150"/>
        <c:axId val="169773312"/>
        <c:axId val="169775104"/>
      </c:barChart>
      <c:catAx>
        <c:axId val="169773312"/>
        <c:scaling>
          <c:orientation val="minMax"/>
        </c:scaling>
        <c:delete val="0"/>
        <c:axPos val="b"/>
        <c:majorTickMark val="out"/>
        <c:minorTickMark val="none"/>
        <c:tickLblPos val="nextTo"/>
        <c:crossAx val="169775104"/>
        <c:crosses val="autoZero"/>
        <c:auto val="1"/>
        <c:lblAlgn val="ctr"/>
        <c:lblOffset val="100"/>
        <c:noMultiLvlLbl val="0"/>
      </c:catAx>
      <c:valAx>
        <c:axId val="169775104"/>
        <c:scaling>
          <c:orientation val="minMax"/>
        </c:scaling>
        <c:delete val="0"/>
        <c:axPos val="l"/>
        <c:majorGridlines/>
        <c:numFmt formatCode="0%" sourceLinked="1"/>
        <c:majorTickMark val="out"/>
        <c:minorTickMark val="none"/>
        <c:tickLblPos val="nextTo"/>
        <c:crossAx val="1697733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067F96-D6D3-477A-B61E-C6356EEDBFB7}" type="doc">
      <dgm:prSet loTypeId="urn:microsoft.com/office/officeart/2005/8/layout/hProcess9" loCatId="process" qsTypeId="urn:microsoft.com/office/officeart/2005/8/quickstyle/simple1" qsCatId="simple" csTypeId="urn:microsoft.com/office/officeart/2005/8/colors/accent1_2" csCatId="accent1" phldr="1"/>
      <dgm:spPr/>
    </dgm:pt>
    <dgm:pt modelId="{979ECD3F-CB6F-451D-B0D7-327173208273}">
      <dgm:prSet phldrT="[Text]"/>
      <dgm:spPr/>
      <dgm:t>
        <a:bodyPr/>
        <a:lstStyle/>
        <a:p>
          <a:r>
            <a:rPr lang="en-US" dirty="0" smtClean="0"/>
            <a:t>Request for Data using API</a:t>
          </a:r>
          <a:endParaRPr lang="en-US" dirty="0"/>
        </a:p>
      </dgm:t>
    </dgm:pt>
    <dgm:pt modelId="{BB95A482-DB32-4A23-97B8-63533DF5400E}" type="parTrans" cxnId="{9D1CA822-A955-4F9D-BF72-3F7A187F963A}">
      <dgm:prSet/>
      <dgm:spPr/>
      <dgm:t>
        <a:bodyPr/>
        <a:lstStyle/>
        <a:p>
          <a:endParaRPr lang="en-US"/>
        </a:p>
      </dgm:t>
    </dgm:pt>
    <dgm:pt modelId="{1FAECC02-7FEE-4BA7-9069-9E38CDC3EE45}" type="sibTrans" cxnId="{9D1CA822-A955-4F9D-BF72-3F7A187F963A}">
      <dgm:prSet/>
      <dgm:spPr/>
      <dgm:t>
        <a:bodyPr/>
        <a:lstStyle/>
        <a:p>
          <a:endParaRPr lang="en-US"/>
        </a:p>
      </dgm:t>
    </dgm:pt>
    <dgm:pt modelId="{D59498AD-9B28-4390-90A0-686A2CC27496}">
      <dgm:prSet phldrT="[Text]"/>
      <dgm:spPr/>
      <dgm:t>
        <a:bodyPr/>
        <a:lstStyle/>
        <a:p>
          <a:r>
            <a:rPr lang="en-US" dirty="0" smtClean="0"/>
            <a:t>Parse  and Get Data</a:t>
          </a:r>
          <a:endParaRPr lang="en-US" dirty="0"/>
        </a:p>
      </dgm:t>
    </dgm:pt>
    <dgm:pt modelId="{0B7B659B-1FA2-4AC7-8A4C-515DDF5ABB1F}" type="parTrans" cxnId="{33514B2B-7AB8-4FC3-BC30-1DE179066135}">
      <dgm:prSet/>
      <dgm:spPr/>
      <dgm:t>
        <a:bodyPr/>
        <a:lstStyle/>
        <a:p>
          <a:endParaRPr lang="en-US"/>
        </a:p>
      </dgm:t>
    </dgm:pt>
    <dgm:pt modelId="{8380982C-5084-4FD7-97CB-E206B1632E4A}" type="sibTrans" cxnId="{33514B2B-7AB8-4FC3-BC30-1DE179066135}">
      <dgm:prSet/>
      <dgm:spPr/>
      <dgm:t>
        <a:bodyPr/>
        <a:lstStyle/>
        <a:p>
          <a:endParaRPr lang="en-US"/>
        </a:p>
      </dgm:t>
    </dgm:pt>
    <dgm:pt modelId="{7118B72B-DA2C-434D-8E02-7B244BAF2D77}">
      <dgm:prSet phldrT="[Text]"/>
      <dgm:spPr/>
      <dgm:t>
        <a:bodyPr/>
        <a:lstStyle/>
        <a:p>
          <a:r>
            <a:rPr lang="en-US" dirty="0" smtClean="0"/>
            <a:t>Clean Data and Extract Falcon 9 records</a:t>
          </a:r>
          <a:endParaRPr lang="en-US" dirty="0"/>
        </a:p>
      </dgm:t>
    </dgm:pt>
    <dgm:pt modelId="{6C37B5FD-935E-44B0-AE7E-C7C4AF6222E0}" type="parTrans" cxnId="{8E4D8BB0-9DA6-4294-8245-199F4CEF0592}">
      <dgm:prSet/>
      <dgm:spPr/>
      <dgm:t>
        <a:bodyPr/>
        <a:lstStyle/>
        <a:p>
          <a:endParaRPr lang="en-US"/>
        </a:p>
      </dgm:t>
    </dgm:pt>
    <dgm:pt modelId="{5035C4F7-A51D-4764-AEA9-FE0A53D71364}" type="sibTrans" cxnId="{8E4D8BB0-9DA6-4294-8245-199F4CEF0592}">
      <dgm:prSet/>
      <dgm:spPr/>
      <dgm:t>
        <a:bodyPr/>
        <a:lstStyle/>
        <a:p>
          <a:endParaRPr lang="en-US"/>
        </a:p>
      </dgm:t>
    </dgm:pt>
    <dgm:pt modelId="{701DDEF9-ECD1-4706-B46B-FFF49A7C78EF}" type="pres">
      <dgm:prSet presAssocID="{BF067F96-D6D3-477A-B61E-C6356EEDBFB7}" presName="CompostProcess" presStyleCnt="0">
        <dgm:presLayoutVars>
          <dgm:dir/>
          <dgm:resizeHandles val="exact"/>
        </dgm:presLayoutVars>
      </dgm:prSet>
      <dgm:spPr/>
    </dgm:pt>
    <dgm:pt modelId="{EDF28290-7A48-4DC2-AEE4-75440995DEC5}" type="pres">
      <dgm:prSet presAssocID="{BF067F96-D6D3-477A-B61E-C6356EEDBFB7}" presName="arrow" presStyleLbl="bgShp" presStyleIdx="0" presStyleCnt="1" custLinFactX="24331" custLinFactNeighborX="100000" custLinFactNeighborY="54614"/>
      <dgm:spPr/>
    </dgm:pt>
    <dgm:pt modelId="{78F1E559-F9CE-41B2-B4C3-A1FF063316EE}" type="pres">
      <dgm:prSet presAssocID="{BF067F96-D6D3-477A-B61E-C6356EEDBFB7}" presName="linearProcess" presStyleCnt="0"/>
      <dgm:spPr/>
    </dgm:pt>
    <dgm:pt modelId="{6661A066-8550-4FC2-B9F3-C2A8D1E345FF}" type="pres">
      <dgm:prSet presAssocID="{979ECD3F-CB6F-451D-B0D7-327173208273}" presName="textNode" presStyleLbl="node1" presStyleIdx="0" presStyleCnt="3">
        <dgm:presLayoutVars>
          <dgm:bulletEnabled val="1"/>
        </dgm:presLayoutVars>
      </dgm:prSet>
      <dgm:spPr/>
      <dgm:t>
        <a:bodyPr/>
        <a:lstStyle/>
        <a:p>
          <a:endParaRPr lang="en-US"/>
        </a:p>
      </dgm:t>
    </dgm:pt>
    <dgm:pt modelId="{FBB71A51-B670-408C-9F02-B01661C2205F}" type="pres">
      <dgm:prSet presAssocID="{1FAECC02-7FEE-4BA7-9069-9E38CDC3EE45}" presName="sibTrans" presStyleCnt="0"/>
      <dgm:spPr/>
    </dgm:pt>
    <dgm:pt modelId="{D8766BEC-CDD2-4AFF-ACFA-B48CA7774608}" type="pres">
      <dgm:prSet presAssocID="{D59498AD-9B28-4390-90A0-686A2CC27496}" presName="textNode" presStyleLbl="node1" presStyleIdx="1" presStyleCnt="3">
        <dgm:presLayoutVars>
          <dgm:bulletEnabled val="1"/>
        </dgm:presLayoutVars>
      </dgm:prSet>
      <dgm:spPr/>
      <dgm:t>
        <a:bodyPr/>
        <a:lstStyle/>
        <a:p>
          <a:endParaRPr lang="en-US"/>
        </a:p>
      </dgm:t>
    </dgm:pt>
    <dgm:pt modelId="{50A19460-F885-425E-BE69-F562E8D0E00A}" type="pres">
      <dgm:prSet presAssocID="{8380982C-5084-4FD7-97CB-E206B1632E4A}" presName="sibTrans" presStyleCnt="0"/>
      <dgm:spPr/>
    </dgm:pt>
    <dgm:pt modelId="{78EBEC79-D891-4B75-89B1-562971E4830C}" type="pres">
      <dgm:prSet presAssocID="{7118B72B-DA2C-434D-8E02-7B244BAF2D77}" presName="textNode" presStyleLbl="node1" presStyleIdx="2" presStyleCnt="3">
        <dgm:presLayoutVars>
          <dgm:bulletEnabled val="1"/>
        </dgm:presLayoutVars>
      </dgm:prSet>
      <dgm:spPr/>
      <dgm:t>
        <a:bodyPr/>
        <a:lstStyle/>
        <a:p>
          <a:endParaRPr lang="en-US"/>
        </a:p>
      </dgm:t>
    </dgm:pt>
  </dgm:ptLst>
  <dgm:cxnLst>
    <dgm:cxn modelId="{DE043864-EA71-495A-93A5-1E2E2055E75B}" type="presOf" srcId="{979ECD3F-CB6F-451D-B0D7-327173208273}" destId="{6661A066-8550-4FC2-B9F3-C2A8D1E345FF}" srcOrd="0" destOrd="0" presId="urn:microsoft.com/office/officeart/2005/8/layout/hProcess9"/>
    <dgm:cxn modelId="{89D3540E-7FA3-408A-B300-71227EB8E97B}" type="presOf" srcId="{D59498AD-9B28-4390-90A0-686A2CC27496}" destId="{D8766BEC-CDD2-4AFF-ACFA-B48CA7774608}" srcOrd="0" destOrd="0" presId="urn:microsoft.com/office/officeart/2005/8/layout/hProcess9"/>
    <dgm:cxn modelId="{8E4D8BB0-9DA6-4294-8245-199F4CEF0592}" srcId="{BF067F96-D6D3-477A-B61E-C6356EEDBFB7}" destId="{7118B72B-DA2C-434D-8E02-7B244BAF2D77}" srcOrd="2" destOrd="0" parTransId="{6C37B5FD-935E-44B0-AE7E-C7C4AF6222E0}" sibTransId="{5035C4F7-A51D-4764-AEA9-FE0A53D71364}"/>
    <dgm:cxn modelId="{33514B2B-7AB8-4FC3-BC30-1DE179066135}" srcId="{BF067F96-D6D3-477A-B61E-C6356EEDBFB7}" destId="{D59498AD-9B28-4390-90A0-686A2CC27496}" srcOrd="1" destOrd="0" parTransId="{0B7B659B-1FA2-4AC7-8A4C-515DDF5ABB1F}" sibTransId="{8380982C-5084-4FD7-97CB-E206B1632E4A}"/>
    <dgm:cxn modelId="{E12D8201-59CE-4194-AEB7-5FADA7CA53D5}" type="presOf" srcId="{7118B72B-DA2C-434D-8E02-7B244BAF2D77}" destId="{78EBEC79-D891-4B75-89B1-562971E4830C}" srcOrd="0" destOrd="0" presId="urn:microsoft.com/office/officeart/2005/8/layout/hProcess9"/>
    <dgm:cxn modelId="{2BE08C90-DB7D-4ECA-9DC5-D12BF5908001}" type="presOf" srcId="{BF067F96-D6D3-477A-B61E-C6356EEDBFB7}" destId="{701DDEF9-ECD1-4706-B46B-FFF49A7C78EF}" srcOrd="0" destOrd="0" presId="urn:microsoft.com/office/officeart/2005/8/layout/hProcess9"/>
    <dgm:cxn modelId="{9D1CA822-A955-4F9D-BF72-3F7A187F963A}" srcId="{BF067F96-D6D3-477A-B61E-C6356EEDBFB7}" destId="{979ECD3F-CB6F-451D-B0D7-327173208273}" srcOrd="0" destOrd="0" parTransId="{BB95A482-DB32-4A23-97B8-63533DF5400E}" sibTransId="{1FAECC02-7FEE-4BA7-9069-9E38CDC3EE45}"/>
    <dgm:cxn modelId="{4E73939D-073A-4FCD-9C0F-DDBDD8320C62}" type="presParOf" srcId="{701DDEF9-ECD1-4706-B46B-FFF49A7C78EF}" destId="{EDF28290-7A48-4DC2-AEE4-75440995DEC5}" srcOrd="0" destOrd="0" presId="urn:microsoft.com/office/officeart/2005/8/layout/hProcess9"/>
    <dgm:cxn modelId="{15DA7995-712E-4380-A93C-4C27289F8A4A}" type="presParOf" srcId="{701DDEF9-ECD1-4706-B46B-FFF49A7C78EF}" destId="{78F1E559-F9CE-41B2-B4C3-A1FF063316EE}" srcOrd="1" destOrd="0" presId="urn:microsoft.com/office/officeart/2005/8/layout/hProcess9"/>
    <dgm:cxn modelId="{4A3B94F8-6E24-4A8A-9148-557CD0542C73}" type="presParOf" srcId="{78F1E559-F9CE-41B2-B4C3-A1FF063316EE}" destId="{6661A066-8550-4FC2-B9F3-C2A8D1E345FF}" srcOrd="0" destOrd="0" presId="urn:microsoft.com/office/officeart/2005/8/layout/hProcess9"/>
    <dgm:cxn modelId="{CA585F13-0FD1-477D-8D37-84DFB4B810BF}" type="presParOf" srcId="{78F1E559-F9CE-41B2-B4C3-A1FF063316EE}" destId="{FBB71A51-B670-408C-9F02-B01661C2205F}" srcOrd="1" destOrd="0" presId="urn:microsoft.com/office/officeart/2005/8/layout/hProcess9"/>
    <dgm:cxn modelId="{31332284-D6B6-4960-9C4D-936254241768}" type="presParOf" srcId="{78F1E559-F9CE-41B2-B4C3-A1FF063316EE}" destId="{D8766BEC-CDD2-4AFF-ACFA-B48CA7774608}" srcOrd="2" destOrd="0" presId="urn:microsoft.com/office/officeart/2005/8/layout/hProcess9"/>
    <dgm:cxn modelId="{0E03B7AD-3A95-4E50-BBD9-FF8C330C20EF}" type="presParOf" srcId="{78F1E559-F9CE-41B2-B4C3-A1FF063316EE}" destId="{50A19460-F885-425E-BE69-F562E8D0E00A}" srcOrd="3" destOrd="0" presId="urn:microsoft.com/office/officeart/2005/8/layout/hProcess9"/>
    <dgm:cxn modelId="{574B7C25-D822-4837-9FB8-4500E3EEA383}" type="presParOf" srcId="{78F1E559-F9CE-41B2-B4C3-A1FF063316EE}" destId="{78EBEC79-D891-4B75-89B1-562971E4830C}"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067F96-D6D3-477A-B61E-C6356EEDBFB7}" type="doc">
      <dgm:prSet loTypeId="urn:microsoft.com/office/officeart/2005/8/layout/hProcess9" loCatId="process" qsTypeId="urn:microsoft.com/office/officeart/2005/8/quickstyle/simple1" qsCatId="simple" csTypeId="urn:microsoft.com/office/officeart/2005/8/colors/accent1_2" csCatId="accent1" phldr="1"/>
      <dgm:spPr/>
    </dgm:pt>
    <dgm:pt modelId="{979ECD3F-CB6F-451D-B0D7-327173208273}">
      <dgm:prSet phldrT="[Text]"/>
      <dgm:spPr/>
      <dgm:t>
        <a:bodyPr/>
        <a:lstStyle/>
        <a:p>
          <a:r>
            <a:rPr lang="en-US" dirty="0" smtClean="0"/>
            <a:t>Request </a:t>
          </a:r>
          <a:r>
            <a:rPr lang="en-US" dirty="0" err="1" smtClean="0"/>
            <a:t>WikiPage</a:t>
          </a:r>
          <a:r>
            <a:rPr lang="en-US" dirty="0" smtClean="0"/>
            <a:t> using URL</a:t>
          </a:r>
          <a:endParaRPr lang="en-US" dirty="0"/>
        </a:p>
      </dgm:t>
    </dgm:pt>
    <dgm:pt modelId="{BB95A482-DB32-4A23-97B8-63533DF5400E}" type="parTrans" cxnId="{9D1CA822-A955-4F9D-BF72-3F7A187F963A}">
      <dgm:prSet/>
      <dgm:spPr/>
      <dgm:t>
        <a:bodyPr/>
        <a:lstStyle/>
        <a:p>
          <a:endParaRPr lang="en-US"/>
        </a:p>
      </dgm:t>
    </dgm:pt>
    <dgm:pt modelId="{1FAECC02-7FEE-4BA7-9069-9E38CDC3EE45}" type="sibTrans" cxnId="{9D1CA822-A955-4F9D-BF72-3F7A187F963A}">
      <dgm:prSet/>
      <dgm:spPr/>
      <dgm:t>
        <a:bodyPr/>
        <a:lstStyle/>
        <a:p>
          <a:endParaRPr lang="en-US"/>
        </a:p>
      </dgm:t>
    </dgm:pt>
    <dgm:pt modelId="{D59498AD-9B28-4390-90A0-686A2CC27496}">
      <dgm:prSet phldrT="[Text]"/>
      <dgm:spPr/>
      <dgm:t>
        <a:bodyPr/>
        <a:lstStyle/>
        <a:p>
          <a:r>
            <a:rPr lang="en-US" dirty="0" smtClean="0"/>
            <a:t>Extract all columns from HTML table</a:t>
          </a:r>
          <a:endParaRPr lang="en-US" dirty="0"/>
        </a:p>
      </dgm:t>
    </dgm:pt>
    <dgm:pt modelId="{0B7B659B-1FA2-4AC7-8A4C-515DDF5ABB1F}" type="parTrans" cxnId="{33514B2B-7AB8-4FC3-BC30-1DE179066135}">
      <dgm:prSet/>
      <dgm:spPr/>
      <dgm:t>
        <a:bodyPr/>
        <a:lstStyle/>
        <a:p>
          <a:endParaRPr lang="en-US"/>
        </a:p>
      </dgm:t>
    </dgm:pt>
    <dgm:pt modelId="{8380982C-5084-4FD7-97CB-E206B1632E4A}" type="sibTrans" cxnId="{33514B2B-7AB8-4FC3-BC30-1DE179066135}">
      <dgm:prSet/>
      <dgm:spPr/>
      <dgm:t>
        <a:bodyPr/>
        <a:lstStyle/>
        <a:p>
          <a:endParaRPr lang="en-US"/>
        </a:p>
      </dgm:t>
    </dgm:pt>
    <dgm:pt modelId="{7118B72B-DA2C-434D-8E02-7B244BAF2D77}">
      <dgm:prSet phldrT="[Text]"/>
      <dgm:spPr/>
      <dgm:t>
        <a:bodyPr/>
        <a:lstStyle/>
        <a:p>
          <a:r>
            <a:rPr lang="en-US" dirty="0" smtClean="0"/>
            <a:t>Parse HTML table and create a </a:t>
          </a:r>
          <a:r>
            <a:rPr lang="en-US" dirty="0" err="1" smtClean="0"/>
            <a:t>Dataframe</a:t>
          </a:r>
          <a:endParaRPr lang="en-US" dirty="0"/>
        </a:p>
      </dgm:t>
    </dgm:pt>
    <dgm:pt modelId="{6C37B5FD-935E-44B0-AE7E-C7C4AF6222E0}" type="parTrans" cxnId="{8E4D8BB0-9DA6-4294-8245-199F4CEF0592}">
      <dgm:prSet/>
      <dgm:spPr/>
      <dgm:t>
        <a:bodyPr/>
        <a:lstStyle/>
        <a:p>
          <a:endParaRPr lang="en-US"/>
        </a:p>
      </dgm:t>
    </dgm:pt>
    <dgm:pt modelId="{5035C4F7-A51D-4764-AEA9-FE0A53D71364}" type="sibTrans" cxnId="{8E4D8BB0-9DA6-4294-8245-199F4CEF0592}">
      <dgm:prSet/>
      <dgm:spPr/>
      <dgm:t>
        <a:bodyPr/>
        <a:lstStyle/>
        <a:p>
          <a:endParaRPr lang="en-US"/>
        </a:p>
      </dgm:t>
    </dgm:pt>
    <dgm:pt modelId="{701DDEF9-ECD1-4706-B46B-FFF49A7C78EF}" type="pres">
      <dgm:prSet presAssocID="{BF067F96-D6D3-477A-B61E-C6356EEDBFB7}" presName="CompostProcess" presStyleCnt="0">
        <dgm:presLayoutVars>
          <dgm:dir/>
          <dgm:resizeHandles val="exact"/>
        </dgm:presLayoutVars>
      </dgm:prSet>
      <dgm:spPr/>
    </dgm:pt>
    <dgm:pt modelId="{EDF28290-7A48-4DC2-AEE4-75440995DEC5}" type="pres">
      <dgm:prSet presAssocID="{BF067F96-D6D3-477A-B61E-C6356EEDBFB7}" presName="arrow" presStyleLbl="bgShp" presStyleIdx="0" presStyleCnt="1" custLinFactX="24331" custLinFactNeighborX="100000" custLinFactNeighborY="54614"/>
      <dgm:spPr/>
    </dgm:pt>
    <dgm:pt modelId="{78F1E559-F9CE-41B2-B4C3-A1FF063316EE}" type="pres">
      <dgm:prSet presAssocID="{BF067F96-D6D3-477A-B61E-C6356EEDBFB7}" presName="linearProcess" presStyleCnt="0"/>
      <dgm:spPr/>
    </dgm:pt>
    <dgm:pt modelId="{6661A066-8550-4FC2-B9F3-C2A8D1E345FF}" type="pres">
      <dgm:prSet presAssocID="{979ECD3F-CB6F-451D-B0D7-327173208273}" presName="textNode" presStyleLbl="node1" presStyleIdx="0" presStyleCnt="3">
        <dgm:presLayoutVars>
          <dgm:bulletEnabled val="1"/>
        </dgm:presLayoutVars>
      </dgm:prSet>
      <dgm:spPr/>
      <dgm:t>
        <a:bodyPr/>
        <a:lstStyle/>
        <a:p>
          <a:endParaRPr lang="en-US"/>
        </a:p>
      </dgm:t>
    </dgm:pt>
    <dgm:pt modelId="{FBB71A51-B670-408C-9F02-B01661C2205F}" type="pres">
      <dgm:prSet presAssocID="{1FAECC02-7FEE-4BA7-9069-9E38CDC3EE45}" presName="sibTrans" presStyleCnt="0"/>
      <dgm:spPr/>
    </dgm:pt>
    <dgm:pt modelId="{D8766BEC-CDD2-4AFF-ACFA-B48CA7774608}" type="pres">
      <dgm:prSet presAssocID="{D59498AD-9B28-4390-90A0-686A2CC27496}" presName="textNode" presStyleLbl="node1" presStyleIdx="1" presStyleCnt="3">
        <dgm:presLayoutVars>
          <dgm:bulletEnabled val="1"/>
        </dgm:presLayoutVars>
      </dgm:prSet>
      <dgm:spPr/>
      <dgm:t>
        <a:bodyPr/>
        <a:lstStyle/>
        <a:p>
          <a:endParaRPr lang="en-US"/>
        </a:p>
      </dgm:t>
    </dgm:pt>
    <dgm:pt modelId="{50A19460-F885-425E-BE69-F562E8D0E00A}" type="pres">
      <dgm:prSet presAssocID="{8380982C-5084-4FD7-97CB-E206B1632E4A}" presName="sibTrans" presStyleCnt="0"/>
      <dgm:spPr/>
    </dgm:pt>
    <dgm:pt modelId="{78EBEC79-D891-4B75-89B1-562971E4830C}" type="pres">
      <dgm:prSet presAssocID="{7118B72B-DA2C-434D-8E02-7B244BAF2D77}" presName="textNode" presStyleLbl="node1" presStyleIdx="2" presStyleCnt="3">
        <dgm:presLayoutVars>
          <dgm:bulletEnabled val="1"/>
        </dgm:presLayoutVars>
      </dgm:prSet>
      <dgm:spPr/>
      <dgm:t>
        <a:bodyPr/>
        <a:lstStyle/>
        <a:p>
          <a:endParaRPr lang="en-US"/>
        </a:p>
      </dgm:t>
    </dgm:pt>
  </dgm:ptLst>
  <dgm:cxnLst>
    <dgm:cxn modelId="{A4D91D07-BF48-4B36-BEA0-4A4BB9918500}" type="presOf" srcId="{BF067F96-D6D3-477A-B61E-C6356EEDBFB7}" destId="{701DDEF9-ECD1-4706-B46B-FFF49A7C78EF}" srcOrd="0" destOrd="0" presId="urn:microsoft.com/office/officeart/2005/8/layout/hProcess9"/>
    <dgm:cxn modelId="{8E4D8BB0-9DA6-4294-8245-199F4CEF0592}" srcId="{BF067F96-D6D3-477A-B61E-C6356EEDBFB7}" destId="{7118B72B-DA2C-434D-8E02-7B244BAF2D77}" srcOrd="2" destOrd="0" parTransId="{6C37B5FD-935E-44B0-AE7E-C7C4AF6222E0}" sibTransId="{5035C4F7-A51D-4764-AEA9-FE0A53D71364}"/>
    <dgm:cxn modelId="{33514B2B-7AB8-4FC3-BC30-1DE179066135}" srcId="{BF067F96-D6D3-477A-B61E-C6356EEDBFB7}" destId="{D59498AD-9B28-4390-90A0-686A2CC27496}" srcOrd="1" destOrd="0" parTransId="{0B7B659B-1FA2-4AC7-8A4C-515DDF5ABB1F}" sibTransId="{8380982C-5084-4FD7-97CB-E206B1632E4A}"/>
    <dgm:cxn modelId="{9F5AA30D-9BE3-48EB-A885-9DBE4AB9A2CB}" type="presOf" srcId="{D59498AD-9B28-4390-90A0-686A2CC27496}" destId="{D8766BEC-CDD2-4AFF-ACFA-B48CA7774608}" srcOrd="0" destOrd="0" presId="urn:microsoft.com/office/officeart/2005/8/layout/hProcess9"/>
    <dgm:cxn modelId="{9D1CA822-A955-4F9D-BF72-3F7A187F963A}" srcId="{BF067F96-D6D3-477A-B61E-C6356EEDBFB7}" destId="{979ECD3F-CB6F-451D-B0D7-327173208273}" srcOrd="0" destOrd="0" parTransId="{BB95A482-DB32-4A23-97B8-63533DF5400E}" sibTransId="{1FAECC02-7FEE-4BA7-9069-9E38CDC3EE45}"/>
    <dgm:cxn modelId="{8C9FACC7-7F3A-4ADE-9F37-299582168477}" type="presOf" srcId="{979ECD3F-CB6F-451D-B0D7-327173208273}" destId="{6661A066-8550-4FC2-B9F3-C2A8D1E345FF}" srcOrd="0" destOrd="0" presId="urn:microsoft.com/office/officeart/2005/8/layout/hProcess9"/>
    <dgm:cxn modelId="{A77263A2-7EC2-4936-9E30-C9145BEF526E}" type="presOf" srcId="{7118B72B-DA2C-434D-8E02-7B244BAF2D77}" destId="{78EBEC79-D891-4B75-89B1-562971E4830C}" srcOrd="0" destOrd="0" presId="urn:microsoft.com/office/officeart/2005/8/layout/hProcess9"/>
    <dgm:cxn modelId="{30E253BC-BFDE-4A06-A726-E61C32B22576}" type="presParOf" srcId="{701DDEF9-ECD1-4706-B46B-FFF49A7C78EF}" destId="{EDF28290-7A48-4DC2-AEE4-75440995DEC5}" srcOrd="0" destOrd="0" presId="urn:microsoft.com/office/officeart/2005/8/layout/hProcess9"/>
    <dgm:cxn modelId="{BA571EE2-6F27-42EF-8D69-514DDBD356AE}" type="presParOf" srcId="{701DDEF9-ECD1-4706-B46B-FFF49A7C78EF}" destId="{78F1E559-F9CE-41B2-B4C3-A1FF063316EE}" srcOrd="1" destOrd="0" presId="urn:microsoft.com/office/officeart/2005/8/layout/hProcess9"/>
    <dgm:cxn modelId="{6C9BE760-CC68-4F88-88B8-5941F6616BB7}" type="presParOf" srcId="{78F1E559-F9CE-41B2-B4C3-A1FF063316EE}" destId="{6661A066-8550-4FC2-B9F3-C2A8D1E345FF}" srcOrd="0" destOrd="0" presId="urn:microsoft.com/office/officeart/2005/8/layout/hProcess9"/>
    <dgm:cxn modelId="{C9C6FBB1-8089-40A4-93CA-5DFED0C44819}" type="presParOf" srcId="{78F1E559-F9CE-41B2-B4C3-A1FF063316EE}" destId="{FBB71A51-B670-408C-9F02-B01661C2205F}" srcOrd="1" destOrd="0" presId="urn:microsoft.com/office/officeart/2005/8/layout/hProcess9"/>
    <dgm:cxn modelId="{6F382F35-34D7-4EC9-96BB-973FD0CF846E}" type="presParOf" srcId="{78F1E559-F9CE-41B2-B4C3-A1FF063316EE}" destId="{D8766BEC-CDD2-4AFF-ACFA-B48CA7774608}" srcOrd="2" destOrd="0" presId="urn:microsoft.com/office/officeart/2005/8/layout/hProcess9"/>
    <dgm:cxn modelId="{B38E8769-6CCA-4A06-BBAC-E6725E1BD895}" type="presParOf" srcId="{78F1E559-F9CE-41B2-B4C3-A1FF063316EE}" destId="{50A19460-F885-425E-BE69-F562E8D0E00A}" srcOrd="3" destOrd="0" presId="urn:microsoft.com/office/officeart/2005/8/layout/hProcess9"/>
    <dgm:cxn modelId="{0E341B01-6F53-48F4-9B95-9656F15886C9}" type="presParOf" srcId="{78F1E559-F9CE-41B2-B4C3-A1FF063316EE}" destId="{78EBEC79-D891-4B75-89B1-562971E4830C}"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28290-7A48-4DC2-AEE4-75440995DEC5}">
      <dsp:nvSpPr>
        <dsp:cNvPr id="0" name=""/>
        <dsp:cNvSpPr/>
      </dsp:nvSpPr>
      <dsp:spPr>
        <a:xfrm>
          <a:off x="805873" y="0"/>
          <a:ext cx="4566617" cy="319701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1A066-8550-4FC2-B9F3-C2A8D1E345FF}">
      <dsp:nvSpPr>
        <dsp:cNvPr id="0" name=""/>
        <dsp:cNvSpPr/>
      </dsp:nvSpPr>
      <dsp:spPr>
        <a:xfrm>
          <a:off x="182056" y="959103"/>
          <a:ext cx="1611747" cy="127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Request for Data using API</a:t>
          </a:r>
          <a:endParaRPr lang="en-US" sz="1800" kern="1200" dirty="0"/>
        </a:p>
      </dsp:txBody>
      <dsp:txXfrm>
        <a:off x="244482" y="1021529"/>
        <a:ext cx="1486895" cy="1153953"/>
      </dsp:txXfrm>
    </dsp:sp>
    <dsp:sp modelId="{D8766BEC-CDD2-4AFF-ACFA-B48CA7774608}">
      <dsp:nvSpPr>
        <dsp:cNvPr id="0" name=""/>
        <dsp:cNvSpPr/>
      </dsp:nvSpPr>
      <dsp:spPr>
        <a:xfrm>
          <a:off x="1880371" y="959103"/>
          <a:ext cx="1611747" cy="127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Parse  and Get Data</a:t>
          </a:r>
          <a:endParaRPr lang="en-US" sz="1800" kern="1200" dirty="0"/>
        </a:p>
      </dsp:txBody>
      <dsp:txXfrm>
        <a:off x="1942797" y="1021529"/>
        <a:ext cx="1486895" cy="1153953"/>
      </dsp:txXfrm>
    </dsp:sp>
    <dsp:sp modelId="{78EBEC79-D891-4B75-89B1-562971E4830C}">
      <dsp:nvSpPr>
        <dsp:cNvPr id="0" name=""/>
        <dsp:cNvSpPr/>
      </dsp:nvSpPr>
      <dsp:spPr>
        <a:xfrm>
          <a:off x="3578687" y="959103"/>
          <a:ext cx="1611747" cy="127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Clean Data and Extract Falcon 9 records</a:t>
          </a:r>
          <a:endParaRPr lang="en-US" sz="1800" kern="1200" dirty="0"/>
        </a:p>
      </dsp:txBody>
      <dsp:txXfrm>
        <a:off x="3641113" y="1021529"/>
        <a:ext cx="1486895" cy="1153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28290-7A48-4DC2-AEE4-75440995DEC5}">
      <dsp:nvSpPr>
        <dsp:cNvPr id="0" name=""/>
        <dsp:cNvSpPr/>
      </dsp:nvSpPr>
      <dsp:spPr>
        <a:xfrm>
          <a:off x="805873" y="0"/>
          <a:ext cx="4566617" cy="319701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1A066-8550-4FC2-B9F3-C2A8D1E345FF}">
      <dsp:nvSpPr>
        <dsp:cNvPr id="0" name=""/>
        <dsp:cNvSpPr/>
      </dsp:nvSpPr>
      <dsp:spPr>
        <a:xfrm>
          <a:off x="182056" y="959103"/>
          <a:ext cx="1611747" cy="127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Request </a:t>
          </a:r>
          <a:r>
            <a:rPr lang="en-US" sz="1800" kern="1200" dirty="0" err="1" smtClean="0"/>
            <a:t>WikiPage</a:t>
          </a:r>
          <a:r>
            <a:rPr lang="en-US" sz="1800" kern="1200" dirty="0" smtClean="0"/>
            <a:t> using URL</a:t>
          </a:r>
          <a:endParaRPr lang="en-US" sz="1800" kern="1200" dirty="0"/>
        </a:p>
      </dsp:txBody>
      <dsp:txXfrm>
        <a:off x="244482" y="1021529"/>
        <a:ext cx="1486895" cy="1153953"/>
      </dsp:txXfrm>
    </dsp:sp>
    <dsp:sp modelId="{D8766BEC-CDD2-4AFF-ACFA-B48CA7774608}">
      <dsp:nvSpPr>
        <dsp:cNvPr id="0" name=""/>
        <dsp:cNvSpPr/>
      </dsp:nvSpPr>
      <dsp:spPr>
        <a:xfrm>
          <a:off x="1880371" y="959103"/>
          <a:ext cx="1611747" cy="127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Extract all columns from HTML table</a:t>
          </a:r>
          <a:endParaRPr lang="en-US" sz="1800" kern="1200" dirty="0"/>
        </a:p>
      </dsp:txBody>
      <dsp:txXfrm>
        <a:off x="1942797" y="1021529"/>
        <a:ext cx="1486895" cy="1153953"/>
      </dsp:txXfrm>
    </dsp:sp>
    <dsp:sp modelId="{78EBEC79-D891-4B75-89B1-562971E4830C}">
      <dsp:nvSpPr>
        <dsp:cNvPr id="0" name=""/>
        <dsp:cNvSpPr/>
      </dsp:nvSpPr>
      <dsp:spPr>
        <a:xfrm>
          <a:off x="3578687" y="959103"/>
          <a:ext cx="1611747" cy="127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Parse HTML table and create a </a:t>
          </a:r>
          <a:r>
            <a:rPr lang="en-US" sz="1800" kern="1200" dirty="0" err="1" smtClean="0"/>
            <a:t>Dataframe</a:t>
          </a:r>
          <a:endParaRPr lang="en-US" sz="1800" kern="1200" dirty="0"/>
        </a:p>
      </dsp:txBody>
      <dsp:txXfrm>
        <a:off x="3641113" y="1021529"/>
        <a:ext cx="1486895" cy="1153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7/18/2023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rah-Mashhood/Data_Science_Capstone_IBM/blob/master/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rah-Mashhood/Data_Science_Capstone_IBM/blob/master/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rah-Mashhood/Data_Science_Capstone_IBM/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rah-Mashhood/Data_Science_Capstone_IBM/blob/master/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rah-Mashhood/Data_Science_Capstone_IBM/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rah-Mashhood/Data_Science_Capstone_IBM/blob/master/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Sarah-Mashhood/Data_Science_Capstone_IBM/tree/master" TargetMode="External"/><Relationship Id="rId4" Type="http://schemas.openxmlformats.org/officeDocument/2006/relationships/hyperlink" Target="https://github.com/Sarah-Mashhood/Data_Science_Capstone_IBM/blob/master/spacex_launch_dash.csv"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Sarah-Mashhood/Data_Science_Capstone_IBM/blob/master/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Sarah-Mashhood/Data_Science_Capstone_IBM/blob/master/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5" y="4568734"/>
            <a:ext cx="2755199"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Syeda</a:t>
            </a:r>
            <a:r>
              <a:rPr lang="en-US" dirty="0" smtClean="0">
                <a:solidFill>
                  <a:schemeClr val="bg2"/>
                </a:solidFill>
                <a:latin typeface="Abadi"/>
                <a:ea typeface="SF Pro" pitchFamily="2" charset="0"/>
                <a:cs typeface="SF Pro" pitchFamily="2" charset="0"/>
              </a:rPr>
              <a:t> Sarah </a:t>
            </a:r>
            <a:r>
              <a:rPr lang="en-US" dirty="0" err="1" smtClean="0">
                <a:solidFill>
                  <a:schemeClr val="bg2"/>
                </a:solidFill>
                <a:latin typeface="Abadi"/>
                <a:ea typeface="SF Pro" pitchFamily="2" charset="0"/>
                <a:cs typeface="SF Pro" pitchFamily="2" charset="0"/>
              </a:rPr>
              <a:t>Mashhood</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July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Collected data has been processed using python programming.</a:t>
            </a:r>
          </a:p>
          <a:p>
            <a:r>
              <a:rPr lang="en-US" sz="2200" dirty="0" smtClean="0">
                <a:solidFill>
                  <a:schemeClr val="accent3">
                    <a:lumMod val="25000"/>
                  </a:schemeClr>
                </a:solidFill>
                <a:latin typeface="Abadi" panose="020B0604020104020204" pitchFamily="34" charset="0"/>
              </a:rPr>
              <a:t>Null values has been checked and filled using mean values.</a:t>
            </a:r>
          </a:p>
          <a:p>
            <a:r>
              <a:rPr lang="en-US" sz="2200" dirty="0" smtClean="0">
                <a:solidFill>
                  <a:schemeClr val="accent3">
                    <a:lumMod val="25000"/>
                  </a:schemeClr>
                </a:solidFill>
                <a:latin typeface="Abadi" panose="020B0604020104020204" pitchFamily="34" charset="0"/>
              </a:rPr>
              <a:t>Data types of columns has been corrected. </a:t>
            </a:r>
          </a:p>
          <a:p>
            <a:r>
              <a:rPr lang="en-US" sz="2200" dirty="0" smtClean="0">
                <a:solidFill>
                  <a:schemeClr val="accent3">
                    <a:lumMod val="25000"/>
                  </a:schemeClr>
                </a:solidFill>
                <a:latin typeface="Abadi" panose="020B0604020104020204" pitchFamily="34" charset="0"/>
              </a:rPr>
              <a:t>Data has been explored to see the unique values in the columns.</a:t>
            </a:r>
          </a:p>
          <a:p>
            <a:r>
              <a:rPr lang="en-US" sz="2200" dirty="0" smtClean="0">
                <a:solidFill>
                  <a:schemeClr val="accent3">
                    <a:lumMod val="25000"/>
                  </a:schemeClr>
                </a:solidFill>
                <a:latin typeface="Abadi" panose="020B0604020104020204" pitchFamily="34" charset="0"/>
              </a:rPr>
              <a:t>Here is the URL for code and output:</a:t>
            </a:r>
          </a:p>
          <a:p>
            <a:pPr marL="457200" lvl="1" indent="0" algn="ctr">
              <a:buNone/>
            </a:pPr>
            <a:r>
              <a:rPr lang="en-US" dirty="0">
                <a:latin typeface="Abadi"/>
                <a:hlinkClick r:id="rId3"/>
              </a:rPr>
              <a:t>https://</a:t>
            </a:r>
            <a:r>
              <a:rPr lang="en-US" dirty="0" smtClean="0">
                <a:latin typeface="Abadi"/>
                <a:hlinkClick r:id="rId3"/>
              </a:rPr>
              <a:t>github.com/Sarah-Mashhood/Data_Science_Capstone_IBM/blob/master/labs-jupyter-spacex-data_wrangling_jupyterlite.jupyterlite.ipynb</a:t>
            </a:r>
            <a:endParaRPr lang="en-US" dirty="0" smtClean="0">
              <a:latin typeface="Abadi"/>
            </a:endParaRPr>
          </a:p>
          <a:p>
            <a:pPr marL="457200" lvl="1" indent="0" algn="ctr">
              <a:buNone/>
            </a:pP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a:rPr>
              <a:t>EDA has been done by plotting different visualization.</a:t>
            </a:r>
          </a:p>
          <a:p>
            <a:pPr>
              <a:lnSpc>
                <a:spcPct val="100000"/>
              </a:lnSpc>
              <a:spcBef>
                <a:spcPts val="1400"/>
              </a:spcBef>
            </a:pPr>
            <a:r>
              <a:rPr lang="en-US" sz="2000" dirty="0" smtClean="0">
                <a:solidFill>
                  <a:schemeClr val="accent3">
                    <a:lumMod val="25000"/>
                  </a:schemeClr>
                </a:solidFill>
                <a:latin typeface="Abadi"/>
              </a:rPr>
              <a:t>Scatter plots have been made for checking relationship for Flight No. </a:t>
            </a:r>
            <a:r>
              <a:rPr lang="en-US" sz="2000" dirty="0" err="1" smtClean="0">
                <a:solidFill>
                  <a:schemeClr val="accent3">
                    <a:lumMod val="25000"/>
                  </a:schemeClr>
                </a:solidFill>
                <a:latin typeface="Abadi"/>
              </a:rPr>
              <a:t>Vs</a:t>
            </a:r>
            <a:r>
              <a:rPr lang="en-US" sz="2000" dirty="0" smtClean="0">
                <a:solidFill>
                  <a:schemeClr val="accent3">
                    <a:lumMod val="25000"/>
                  </a:schemeClr>
                </a:solidFill>
                <a:latin typeface="Abadi"/>
              </a:rPr>
              <a:t> other variables like Orbit, Launch Site, </a:t>
            </a:r>
            <a:r>
              <a:rPr lang="en-US" sz="2000" dirty="0" err="1" smtClean="0">
                <a:solidFill>
                  <a:schemeClr val="accent3">
                    <a:lumMod val="25000"/>
                  </a:schemeClr>
                </a:solidFill>
                <a:latin typeface="Abadi"/>
              </a:rPr>
              <a:t>PayLoad</a:t>
            </a:r>
            <a:r>
              <a:rPr lang="en-US" sz="2000" dirty="0" smtClean="0">
                <a:solidFill>
                  <a:schemeClr val="accent3">
                    <a:lumMod val="25000"/>
                  </a:schemeClr>
                </a:solidFill>
                <a:latin typeface="Abadi"/>
              </a:rPr>
              <a:t> Mass.</a:t>
            </a:r>
          </a:p>
          <a:p>
            <a:pPr>
              <a:lnSpc>
                <a:spcPct val="100000"/>
              </a:lnSpc>
              <a:spcBef>
                <a:spcPts val="1400"/>
              </a:spcBef>
            </a:pPr>
            <a:r>
              <a:rPr lang="en-US" sz="2000" dirty="0" smtClean="0">
                <a:solidFill>
                  <a:schemeClr val="accent3">
                    <a:lumMod val="25000"/>
                  </a:schemeClr>
                </a:solidFill>
                <a:latin typeface="Abadi"/>
              </a:rPr>
              <a:t>Scatter Plots of Orbit and Launch Site have also been visualized against Payload Mass.</a:t>
            </a:r>
          </a:p>
          <a:p>
            <a:pPr>
              <a:lnSpc>
                <a:spcPct val="100000"/>
              </a:lnSpc>
              <a:spcBef>
                <a:spcPts val="1400"/>
              </a:spcBef>
            </a:pPr>
            <a:r>
              <a:rPr lang="en-US" sz="2000" dirty="0" smtClean="0">
                <a:solidFill>
                  <a:schemeClr val="accent3">
                    <a:lumMod val="25000"/>
                  </a:schemeClr>
                </a:solidFill>
                <a:latin typeface="Abadi"/>
              </a:rPr>
              <a:t>Success Rate has been observed over the period of time and for different Orbits.</a:t>
            </a:r>
            <a:endParaRPr lang="en-US" sz="2000" dirty="0">
              <a:solidFill>
                <a:schemeClr val="accent3">
                  <a:lumMod val="25000"/>
                </a:schemeClr>
              </a:solidFill>
              <a:latin typeface="Abadi"/>
            </a:endParaRPr>
          </a:p>
          <a:p>
            <a:r>
              <a:rPr lang="en-US" sz="2000" dirty="0">
                <a:solidFill>
                  <a:schemeClr val="accent3">
                    <a:lumMod val="25000"/>
                  </a:schemeClr>
                </a:solidFill>
                <a:latin typeface="Abadi" panose="020B0604020104020204" pitchFamily="34" charset="0"/>
              </a:rPr>
              <a:t>Here is the URL </a:t>
            </a:r>
            <a:r>
              <a:rPr lang="en-US" sz="2000" dirty="0" smtClean="0">
                <a:solidFill>
                  <a:schemeClr val="accent3">
                    <a:lumMod val="25000"/>
                  </a:schemeClr>
                </a:solidFill>
                <a:latin typeface="Abadi" panose="020B0604020104020204" pitchFamily="34" charset="0"/>
              </a:rPr>
              <a:t>describing </a:t>
            </a:r>
            <a:r>
              <a:rPr lang="en-US" sz="2000" dirty="0">
                <a:solidFill>
                  <a:schemeClr val="accent3">
                    <a:lumMod val="25000"/>
                  </a:schemeClr>
                </a:solidFill>
                <a:latin typeface="Abadi" panose="020B0604020104020204" pitchFamily="34" charset="0"/>
              </a:rPr>
              <a:t>code and output:</a:t>
            </a:r>
          </a:p>
          <a:p>
            <a:pPr marL="0" indent="0" algn="ctr">
              <a:buNone/>
            </a:pPr>
            <a:r>
              <a:rPr lang="en-US" sz="2000" dirty="0">
                <a:latin typeface="Abadi"/>
                <a:hlinkClick r:id="rId3"/>
              </a:rPr>
              <a:t>https://</a:t>
            </a:r>
            <a:r>
              <a:rPr lang="en-US" sz="2000" dirty="0" smtClean="0">
                <a:latin typeface="Abadi"/>
                <a:hlinkClick r:id="rId3"/>
              </a:rPr>
              <a:t>github.com/Sarah-Mashhood/Data_Science_Capstone_IBM/blob/master/jupyter-labs-eda-dataviz.ipynb.jupyterlite.ipynb</a:t>
            </a:r>
            <a:endParaRPr lang="en-US" sz="2000" dirty="0" smtClean="0">
              <a:latin typeface="Abadi"/>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Different SQL queries have been run on data to get information like unique </a:t>
            </a:r>
            <a:r>
              <a:rPr lang="en-US" sz="2200" dirty="0">
                <a:solidFill>
                  <a:schemeClr val="accent3">
                    <a:lumMod val="25000"/>
                  </a:schemeClr>
                </a:solidFill>
                <a:latin typeface="Abadi"/>
              </a:rPr>
              <a:t>launch </a:t>
            </a:r>
            <a:r>
              <a:rPr lang="en-US" sz="2200" dirty="0" smtClean="0">
                <a:solidFill>
                  <a:schemeClr val="accent3">
                    <a:lumMod val="25000"/>
                  </a:schemeClr>
                </a:solidFill>
                <a:latin typeface="Abadi"/>
              </a:rPr>
              <a:t>sites, </a:t>
            </a:r>
            <a:r>
              <a:rPr lang="en-US" sz="2200" dirty="0">
                <a:solidFill>
                  <a:schemeClr val="accent3">
                    <a:lumMod val="25000"/>
                  </a:schemeClr>
                </a:solidFill>
                <a:latin typeface="Abadi"/>
              </a:rPr>
              <a:t>total payload mass carried by boosters launched by NASA (CRS</a:t>
            </a:r>
            <a:r>
              <a:rPr lang="en-US" sz="2200" dirty="0" smtClean="0">
                <a:solidFill>
                  <a:schemeClr val="accent3">
                    <a:lumMod val="25000"/>
                  </a:schemeClr>
                </a:solidFill>
                <a:latin typeface="Abadi"/>
              </a:rPr>
              <a:t>), first successful </a:t>
            </a:r>
            <a:r>
              <a:rPr lang="en-US" sz="2200" dirty="0">
                <a:solidFill>
                  <a:schemeClr val="accent3">
                    <a:lumMod val="25000"/>
                  </a:schemeClr>
                </a:solidFill>
                <a:latin typeface="Abadi"/>
              </a:rPr>
              <a:t>landing outcome in ground </a:t>
            </a:r>
            <a:r>
              <a:rPr lang="en-US" sz="2200" dirty="0" smtClean="0">
                <a:solidFill>
                  <a:schemeClr val="accent3">
                    <a:lumMod val="25000"/>
                  </a:schemeClr>
                </a:solidFill>
                <a:latin typeface="Abadi"/>
              </a:rPr>
              <a:t>pad, successful boosters in </a:t>
            </a:r>
            <a:r>
              <a:rPr lang="en-US" sz="2200" dirty="0">
                <a:solidFill>
                  <a:schemeClr val="accent3">
                    <a:lumMod val="25000"/>
                  </a:schemeClr>
                </a:solidFill>
                <a:latin typeface="Abadi"/>
              </a:rPr>
              <a:t>drone </a:t>
            </a:r>
            <a:r>
              <a:rPr lang="en-US" sz="2200" dirty="0" smtClean="0">
                <a:solidFill>
                  <a:schemeClr val="accent3">
                    <a:lumMod val="25000"/>
                  </a:schemeClr>
                </a:solidFill>
                <a:latin typeface="Abadi"/>
              </a:rPr>
              <a:t>ship, </a:t>
            </a:r>
            <a:r>
              <a:rPr lang="en-US" sz="2200" dirty="0">
                <a:solidFill>
                  <a:schemeClr val="accent3">
                    <a:lumMod val="25000"/>
                  </a:schemeClr>
                </a:solidFill>
                <a:latin typeface="Abadi"/>
              </a:rPr>
              <a:t> total number of successful and failure mission </a:t>
            </a:r>
            <a:r>
              <a:rPr lang="en-US" sz="2200" dirty="0" smtClean="0">
                <a:solidFill>
                  <a:schemeClr val="accent3">
                    <a:lumMod val="25000"/>
                  </a:schemeClr>
                </a:solidFill>
                <a:latin typeface="Abadi"/>
              </a:rPr>
              <a:t>outcomes etc.</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Here </a:t>
            </a:r>
            <a:r>
              <a:rPr lang="en-US" sz="2200" dirty="0">
                <a:solidFill>
                  <a:schemeClr val="accent3">
                    <a:lumMod val="25000"/>
                  </a:schemeClr>
                </a:solidFill>
                <a:latin typeface="Abadi" panose="020B0604020104020204" pitchFamily="34" charset="0"/>
              </a:rPr>
              <a:t>is the URL describing code and output:</a:t>
            </a:r>
          </a:p>
          <a:p>
            <a:pPr marL="0" indent="0" algn="ctr">
              <a:buNone/>
            </a:pPr>
            <a:r>
              <a:rPr lang="en-US" sz="2200" dirty="0">
                <a:latin typeface="Abadi"/>
                <a:hlinkClick r:id="rId3"/>
              </a:rPr>
              <a:t>https://</a:t>
            </a:r>
            <a:r>
              <a:rPr lang="en-US" sz="2200" dirty="0" smtClean="0">
                <a:latin typeface="Abadi"/>
                <a:hlinkClick r:id="rId3"/>
              </a:rPr>
              <a:t>github.com/Sarah-Mashhood/Data_Science_Capstone_IBM/blob/master/jupyter-labs-eda-sql-coursera_sqllite.ipynb</a:t>
            </a:r>
            <a:endParaRPr lang="en-US" sz="2200" dirty="0" smtClean="0">
              <a:latin typeface="Abadi"/>
            </a:endParaRPr>
          </a:p>
          <a:p>
            <a:pPr marL="0" indent="0" algn="ctr">
              <a:buNone/>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NASA Space Center has been circled and marked along with all launch </a:t>
            </a:r>
            <a:r>
              <a:rPr lang="en-US" sz="2200" dirty="0">
                <a:solidFill>
                  <a:schemeClr val="accent3">
                    <a:lumMod val="25000"/>
                  </a:schemeClr>
                </a:solidFill>
                <a:latin typeface="Abadi" panose="020B0604020104020204" pitchFamily="34" charset="0"/>
              </a:rPr>
              <a:t>sites on a </a:t>
            </a:r>
            <a:r>
              <a:rPr lang="en-US" sz="2200" dirty="0" smtClean="0">
                <a:solidFill>
                  <a:schemeClr val="accent3">
                    <a:lumMod val="25000"/>
                  </a:schemeClr>
                </a:solidFill>
                <a:latin typeface="Abadi" panose="020B0604020104020204" pitchFamily="34" charset="0"/>
              </a:rPr>
              <a:t>map. Moreover, success/failed launches have been marked using color coding </a:t>
            </a:r>
            <a:r>
              <a:rPr lang="en-US" sz="2200" dirty="0">
                <a:solidFill>
                  <a:schemeClr val="accent3">
                    <a:lumMod val="25000"/>
                  </a:schemeClr>
                </a:solidFill>
                <a:latin typeface="Abadi" panose="020B0604020104020204" pitchFamily="34" charset="0"/>
              </a:rPr>
              <a:t>for each site on the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distances between a launch site to its </a:t>
            </a:r>
            <a:r>
              <a:rPr lang="en-US" sz="2200" dirty="0" smtClean="0">
                <a:solidFill>
                  <a:schemeClr val="accent3">
                    <a:lumMod val="25000"/>
                  </a:schemeClr>
                </a:solidFill>
                <a:latin typeface="Abadi" panose="020B0604020104020204" pitchFamily="34" charset="0"/>
              </a:rPr>
              <a:t>proximities (like costal lines, railways, cities and highways etc.)</a:t>
            </a:r>
          </a:p>
          <a:p>
            <a:pPr>
              <a:lnSpc>
                <a:spcPct val="100000"/>
              </a:lnSpc>
              <a:spcBef>
                <a:spcPts val="1400"/>
              </a:spcBef>
            </a:pPr>
            <a:r>
              <a:rPr lang="en-US" sz="2200" dirty="0" smtClean="0">
                <a:solidFill>
                  <a:schemeClr val="accent3">
                    <a:lumMod val="25000"/>
                  </a:schemeClr>
                </a:solidFill>
                <a:latin typeface="Abadi" panose="020B0604020104020204" pitchFamily="34" charset="0"/>
              </a:rPr>
              <a:t>Here </a:t>
            </a:r>
            <a:r>
              <a:rPr lang="en-US" sz="2200" dirty="0">
                <a:solidFill>
                  <a:schemeClr val="accent3">
                    <a:lumMod val="25000"/>
                  </a:schemeClr>
                </a:solidFill>
                <a:latin typeface="Abadi" panose="020B0604020104020204" pitchFamily="34" charset="0"/>
              </a:rPr>
              <a:t>is the URL describing code and output:</a:t>
            </a:r>
          </a:p>
          <a:p>
            <a:pPr marL="0" indent="0" algn="ctr">
              <a:buNone/>
            </a:pPr>
            <a:r>
              <a:rPr lang="en-US" sz="2200" dirty="0">
                <a:latin typeface="Abadi"/>
                <a:hlinkClick r:id="rId3"/>
              </a:rPr>
              <a:t>https://</a:t>
            </a:r>
            <a:r>
              <a:rPr lang="en-US" sz="2200" dirty="0" smtClean="0">
                <a:latin typeface="Abadi"/>
                <a:hlinkClick r:id="rId3"/>
              </a:rPr>
              <a:t>github.com/Sarah-Mashhood/Data_Science_Capstone_IBM/blob/master/lab_jupyter_launch_site_location.jupyterlite.ipynb</a:t>
            </a:r>
            <a:endParaRPr lang="en-US" sz="2200" dirty="0" smtClean="0">
              <a:latin typeface="Abadi"/>
            </a:endParaRPr>
          </a:p>
          <a:p>
            <a:pPr marL="0" indent="0" algn="ctr">
              <a:buNone/>
            </a:pP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Plotly Dashboard, pie chart has been made to sho</a:t>
            </a:r>
            <a:r>
              <a:rPr lang="en-US" sz="2200" dirty="0" smtClean="0">
                <a:solidFill>
                  <a:schemeClr val="accent3">
                    <a:lumMod val="25000"/>
                  </a:schemeClr>
                </a:solidFill>
                <a:latin typeface="Abadi" panose="020B0604020104020204" pitchFamily="34" charset="0"/>
              </a:rPr>
              <a:t>w the contribution of each launch site in successful launching. Then, another interactive plot has been made to show correlation between the payload and successful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URL describing code and output:</a:t>
            </a:r>
          </a:p>
          <a:p>
            <a:pPr marL="0" indent="0" algn="ctr">
              <a:lnSpc>
                <a:spcPct val="100000"/>
              </a:lnSpc>
              <a:spcBef>
                <a:spcPts val="1400"/>
              </a:spcBef>
              <a:buNone/>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a:t>
            </a:r>
            <a:r>
              <a:rPr lang="en-US" sz="2200" dirty="0" smtClean="0">
                <a:solidFill>
                  <a:schemeClr val="accent3">
                    <a:lumMod val="25000"/>
                  </a:schemeClr>
                </a:solidFill>
                <a:latin typeface="Abadi" panose="020B0604020104020204" pitchFamily="34" charset="0"/>
                <a:hlinkClick r:id="rId3"/>
              </a:rPr>
              <a:t>github.com/Sarah-Mashhood/Data_Science_Capstone_IBM/blob/master/spacex_dash_app.py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Different Classification Machine Learning algorithms (Logistic Regression, SVM, Tree, KNN) have been deployed with Hyper parameter tuning to find out the best parameters on train dataset and then best model has been selected by calculating accuracy and visualizing confusion matrix.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URL describing code and output:</a:t>
            </a:r>
          </a:p>
          <a:p>
            <a:pPr marL="0" indent="0" algn="ctr">
              <a:buNone/>
            </a:pPr>
            <a:r>
              <a:rPr lang="en-US" sz="2200" dirty="0">
                <a:latin typeface="Abadi"/>
                <a:hlinkClick r:id="rId3"/>
              </a:rPr>
              <a:t>https://</a:t>
            </a:r>
            <a:r>
              <a:rPr lang="en-US" sz="2200" dirty="0" smtClean="0">
                <a:latin typeface="Abadi"/>
                <a:hlinkClick r:id="rId3"/>
              </a:rPr>
              <a:t>github.com/Sarah-Mashhood/Data_Science_Capstone_IBM/blob/master/SpaceX_Machine_Learning_Prediction_Part_5.jupyterlite.ipynb</a:t>
            </a:r>
            <a:endParaRPr lang="en-US" sz="2200" dirty="0" smtClean="0">
              <a:latin typeface="Abadi"/>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9896148" cy="46198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EDA shows that </a:t>
            </a:r>
            <a:r>
              <a:rPr lang="en-US" sz="2200" dirty="0">
                <a:solidFill>
                  <a:schemeClr val="accent3">
                    <a:lumMod val="25000"/>
                  </a:schemeClr>
                </a:solidFill>
                <a:latin typeface="Abadi" panose="020B0604020104020204" pitchFamily="34" charset="0"/>
              </a:rPr>
              <a:t>launch site CCAFS LC-40, has a success rate of 60 %, while KSC LC-39A and VAFB SLC 4E has a success rate of 77</a:t>
            </a:r>
            <a:r>
              <a:rPr lang="en-US" sz="2200" dirty="0" smtClean="0">
                <a:solidFill>
                  <a:schemeClr val="accent3">
                    <a:lumMod val="25000"/>
                  </a:schemeClr>
                </a:solidFill>
                <a:latin typeface="Abadi" panose="020B0604020104020204" pitchFamily="34" charset="0"/>
              </a:rPr>
              <a:t>%.</a:t>
            </a:r>
          </a:p>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For </a:t>
            </a:r>
            <a:r>
              <a:rPr lang="en-US" sz="2200" dirty="0">
                <a:solidFill>
                  <a:schemeClr val="accent3">
                    <a:lumMod val="25000"/>
                  </a:schemeClr>
                </a:solidFill>
                <a:latin typeface="Abadi" panose="020B0604020104020204" pitchFamily="34" charset="0"/>
              </a:rPr>
              <a:t>the VAFB-SLC </a:t>
            </a:r>
            <a:r>
              <a:rPr lang="en-US" sz="2200" dirty="0" smtClean="0">
                <a:solidFill>
                  <a:schemeClr val="accent3">
                    <a:lumMod val="25000"/>
                  </a:schemeClr>
                </a:solidFill>
                <a:latin typeface="Abadi" panose="020B0604020104020204" pitchFamily="34" charset="0"/>
              </a:rPr>
              <a:t>launch site </a:t>
            </a:r>
            <a:r>
              <a:rPr lang="en-US" sz="2200" dirty="0">
                <a:solidFill>
                  <a:schemeClr val="accent3">
                    <a:lumMod val="25000"/>
                  </a:schemeClr>
                </a:solidFill>
                <a:latin typeface="Abadi" panose="020B0604020104020204" pitchFamily="34" charset="0"/>
              </a:rPr>
              <a:t>there are no rockets launched for </a:t>
            </a:r>
            <a:r>
              <a:rPr lang="en-US" sz="2200" dirty="0" smtClean="0">
                <a:solidFill>
                  <a:schemeClr val="accent3">
                    <a:lumMod val="25000"/>
                  </a:schemeClr>
                </a:solidFill>
                <a:latin typeface="Abadi" panose="020B0604020104020204" pitchFamily="34" charset="0"/>
              </a:rPr>
              <a:t>heavy payload </a:t>
            </a:r>
            <a:r>
              <a:rPr lang="en-US" sz="2200" dirty="0">
                <a:solidFill>
                  <a:schemeClr val="accent3">
                    <a:lumMod val="25000"/>
                  </a:schemeClr>
                </a:solidFill>
                <a:latin typeface="Abadi" panose="020B0604020104020204" pitchFamily="34" charset="0"/>
              </a:rPr>
              <a:t>mass(greater than 10000</a:t>
            </a:r>
            <a:r>
              <a:rPr lang="en-US" sz="2200" dirty="0" smtClean="0">
                <a:solidFill>
                  <a:schemeClr val="accent3">
                    <a:lumMod val="25000"/>
                  </a:schemeClr>
                </a:solidFill>
                <a:latin typeface="Abadi" panose="020B0604020104020204" pitchFamily="34" charset="0"/>
              </a:rPr>
              <a:t>).</a:t>
            </a:r>
          </a:p>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In </a:t>
            </a:r>
            <a:r>
              <a:rPr lang="en-US" sz="2200" dirty="0">
                <a:solidFill>
                  <a:schemeClr val="accent3">
                    <a:lumMod val="25000"/>
                  </a:schemeClr>
                </a:solidFill>
                <a:latin typeface="Abadi" panose="020B0604020104020204" pitchFamily="34" charset="0"/>
              </a:rPr>
              <a:t>the LEO orbit the Success appears related to the number of </a:t>
            </a:r>
            <a:r>
              <a:rPr lang="en-US" sz="2200" dirty="0" smtClean="0">
                <a:solidFill>
                  <a:schemeClr val="accent3">
                    <a:lumMod val="25000"/>
                  </a:schemeClr>
                </a:solidFill>
                <a:latin typeface="Abadi" panose="020B0604020104020204" pitchFamily="34" charset="0"/>
              </a:rPr>
              <a:t>flights.</a:t>
            </a:r>
          </a:p>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There </a:t>
            </a:r>
            <a:r>
              <a:rPr lang="en-US" sz="2200" dirty="0">
                <a:solidFill>
                  <a:schemeClr val="accent3">
                    <a:lumMod val="25000"/>
                  </a:schemeClr>
                </a:solidFill>
                <a:latin typeface="Abadi" panose="020B0604020104020204" pitchFamily="34" charset="0"/>
              </a:rPr>
              <a:t>seems to be no relationship between flight number when in GTO orbit</a:t>
            </a:r>
            <a:r>
              <a:rPr lang="en-US" sz="2200" dirty="0" smtClean="0">
                <a:solidFill>
                  <a:schemeClr val="accent3">
                    <a:lumMod val="25000"/>
                  </a:schemeClr>
                </a:solidFill>
                <a:latin typeface="Abadi" panose="020B0604020104020204" pitchFamily="34" charset="0"/>
              </a:rPr>
              <a:t>.</a:t>
            </a:r>
          </a:p>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ES-L1, GEO, HEO, SSO orbits have high success rate.</a:t>
            </a:r>
          </a:p>
          <a:p>
            <a:pPr marL="228600" lvl="1">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With heavy payloads the successful landing </a:t>
            </a:r>
            <a:r>
              <a:rPr lang="en-US" sz="2200" dirty="0" smtClean="0">
                <a:solidFill>
                  <a:schemeClr val="accent3">
                    <a:lumMod val="25000"/>
                  </a:schemeClr>
                </a:solidFill>
                <a:latin typeface="Abadi" panose="020B0604020104020204" pitchFamily="34" charset="0"/>
              </a:rPr>
              <a:t>rate </a:t>
            </a:r>
            <a:r>
              <a:rPr lang="en-US" sz="2200" dirty="0">
                <a:solidFill>
                  <a:schemeClr val="accent3">
                    <a:lumMod val="25000"/>
                  </a:schemeClr>
                </a:solidFill>
                <a:latin typeface="Abadi" panose="020B0604020104020204" pitchFamily="34" charset="0"/>
              </a:rPr>
              <a:t>are more for Polar</a:t>
            </a:r>
            <a:r>
              <a:rPr lang="en-US" sz="2200" dirty="0" smtClean="0">
                <a:solidFill>
                  <a:schemeClr val="accent3">
                    <a:lumMod val="25000"/>
                  </a:schemeClr>
                </a:solidFill>
                <a:latin typeface="Abadi" panose="020B0604020104020204" pitchFamily="34" charset="0"/>
              </a:rPr>
              <a:t>, LEO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ISS Orbits. For GTO, It can’t be distinguished. </a:t>
            </a:r>
          </a:p>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EDA </a:t>
            </a:r>
            <a:r>
              <a:rPr lang="en-US" sz="2200" dirty="0">
                <a:solidFill>
                  <a:schemeClr val="accent3">
                    <a:lumMod val="25000"/>
                  </a:schemeClr>
                </a:solidFill>
                <a:latin typeface="Abadi" panose="020B0604020104020204" pitchFamily="34" charset="0"/>
              </a:rPr>
              <a:t>shows that the </a:t>
            </a:r>
            <a:r>
              <a:rPr lang="en-US" sz="2200" dirty="0" smtClean="0">
                <a:solidFill>
                  <a:schemeClr val="accent3">
                    <a:lumMod val="25000"/>
                  </a:schemeClr>
                </a:solidFill>
                <a:latin typeface="Abadi" panose="020B0604020104020204" pitchFamily="34" charset="0"/>
              </a:rPr>
              <a:t>success </a:t>
            </a:r>
            <a:r>
              <a:rPr lang="en-US" sz="2200" dirty="0">
                <a:solidFill>
                  <a:schemeClr val="accent3">
                    <a:lumMod val="25000"/>
                  </a:schemeClr>
                </a:solidFill>
                <a:latin typeface="Abadi" panose="020B0604020104020204" pitchFamily="34" charset="0"/>
              </a:rPr>
              <a:t>rate since 2013 kept increasing till </a:t>
            </a:r>
            <a:r>
              <a:rPr lang="en-US" sz="2200" dirty="0" smtClean="0">
                <a:solidFill>
                  <a:schemeClr val="accent3">
                    <a:lumMod val="25000"/>
                  </a:schemeClr>
                </a:solidFill>
                <a:latin typeface="Abadi" panose="020B0604020104020204" pitchFamily="34" charset="0"/>
              </a:rPr>
              <a:t>2020.</a:t>
            </a:r>
          </a:p>
          <a:p>
            <a:pPr marL="228600" lvl="1">
              <a:lnSpc>
                <a:spcPct val="100000"/>
              </a:lnSpc>
              <a:spcBef>
                <a:spcPts val="1400"/>
              </a:spcBef>
              <a:buFont typeface="Arial" panose="020B0604020202020204" pitchFamily="34" charset="0"/>
              <a:buChar char="•"/>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first </a:t>
            </a:r>
            <a:r>
              <a:rPr lang="en-US" sz="2200" dirty="0" smtClean="0">
                <a:solidFill>
                  <a:schemeClr val="accent3">
                    <a:lumMod val="25000"/>
                  </a:schemeClr>
                </a:solidFill>
                <a:latin typeface="Abadi" panose="020B0604020104020204" pitchFamily="34" charset="0"/>
              </a:rPr>
              <a:t>successful </a:t>
            </a:r>
            <a:r>
              <a:rPr lang="en-US" sz="2200" dirty="0">
                <a:solidFill>
                  <a:schemeClr val="accent3">
                    <a:lumMod val="25000"/>
                  </a:schemeClr>
                </a:solidFill>
                <a:latin typeface="Abadi" panose="020B0604020104020204" pitchFamily="34" charset="0"/>
              </a:rPr>
              <a:t>landing outcome in ground pad was </a:t>
            </a:r>
            <a:r>
              <a:rPr lang="en-US" sz="2200" dirty="0" smtClean="0">
                <a:solidFill>
                  <a:schemeClr val="accent3">
                    <a:lumMod val="25000"/>
                  </a:schemeClr>
                </a:solidFill>
                <a:latin typeface="Abadi" panose="020B0604020104020204" pitchFamily="34" charset="0"/>
              </a:rPr>
              <a:t>achieved in 2015.</a:t>
            </a:r>
            <a:endParaRPr lang="en-US" sz="22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a:xfrm>
            <a:off x="8542411" y="6024419"/>
            <a:ext cx="2743200" cy="401638"/>
          </a:xfrm>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531" y="1466029"/>
            <a:ext cx="10217080" cy="45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9110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9896148"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400"/>
              </a:spcBef>
              <a:buFont typeface="Arial" panose="020B0604020202020204" pitchFamily="34" charset="0"/>
              <a:buChar char="•"/>
            </a:pPr>
            <a:r>
              <a:rPr lang="en-US" sz="2000" dirty="0" smtClean="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rPr>
              <a:t>best ML model is Decision Tree classifier with parameters of {'criterion': 'entropy', '</a:t>
            </a:r>
            <a:r>
              <a:rPr lang="en-US" sz="2000" dirty="0" err="1">
                <a:solidFill>
                  <a:schemeClr val="accent3">
                    <a:lumMod val="25000"/>
                  </a:schemeClr>
                </a:solidFill>
                <a:latin typeface="Abadi" panose="020B0604020104020204" pitchFamily="34" charset="0"/>
              </a:rPr>
              <a:t>max_depth</a:t>
            </a:r>
            <a:r>
              <a:rPr lang="en-US" sz="2000" dirty="0">
                <a:solidFill>
                  <a:schemeClr val="accent3">
                    <a:lumMod val="25000"/>
                  </a:schemeClr>
                </a:solidFill>
                <a:latin typeface="Abadi" panose="020B0604020104020204" pitchFamily="34" charset="0"/>
              </a:rPr>
              <a:t>': 4, '</a:t>
            </a:r>
            <a:r>
              <a:rPr lang="en-US" sz="2000" dirty="0" err="1">
                <a:solidFill>
                  <a:schemeClr val="accent3">
                    <a:lumMod val="25000"/>
                  </a:schemeClr>
                </a:solidFill>
                <a:latin typeface="Abadi" panose="020B0604020104020204" pitchFamily="34" charset="0"/>
              </a:rPr>
              <a:t>max_features</a:t>
            </a:r>
            <a:r>
              <a:rPr lang="en-US" sz="2000" dirty="0">
                <a:solidFill>
                  <a:schemeClr val="accent3">
                    <a:lumMod val="25000"/>
                  </a:schemeClr>
                </a:solidFill>
                <a:latin typeface="Abadi" panose="020B0604020104020204" pitchFamily="34" charset="0"/>
              </a:rPr>
              <a:t>': 'auto', '</a:t>
            </a:r>
            <a:r>
              <a:rPr lang="en-US" sz="2000" dirty="0" err="1">
                <a:solidFill>
                  <a:schemeClr val="accent3">
                    <a:lumMod val="25000"/>
                  </a:schemeClr>
                </a:solidFill>
                <a:latin typeface="Abadi" panose="020B0604020104020204" pitchFamily="34" charset="0"/>
              </a:rPr>
              <a:t>min_samples_leaf</a:t>
            </a:r>
            <a:r>
              <a:rPr lang="en-US" sz="2000" dirty="0">
                <a:solidFill>
                  <a:schemeClr val="accent3">
                    <a:lumMod val="25000"/>
                  </a:schemeClr>
                </a:solidFill>
                <a:latin typeface="Abadi" panose="020B0604020104020204" pitchFamily="34" charset="0"/>
              </a:rPr>
              <a:t>': 2, '</a:t>
            </a:r>
            <a:r>
              <a:rPr lang="en-US" sz="2000" dirty="0" err="1">
                <a:solidFill>
                  <a:schemeClr val="accent3">
                    <a:lumMod val="25000"/>
                  </a:schemeClr>
                </a:solidFill>
                <a:latin typeface="Abadi" panose="020B0604020104020204" pitchFamily="34" charset="0"/>
              </a:rPr>
              <a:t>min_samples_split</a:t>
            </a:r>
            <a:r>
              <a:rPr lang="en-US" sz="2000" dirty="0">
                <a:solidFill>
                  <a:schemeClr val="accent3">
                    <a:lumMod val="25000"/>
                  </a:schemeClr>
                </a:solidFill>
                <a:latin typeface="Abadi" panose="020B0604020104020204" pitchFamily="34" charset="0"/>
              </a:rPr>
              <a:t>': 2, 'splitter': 'random'} and having accuracy of approx. 89%</a:t>
            </a:r>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a:xfrm>
            <a:off x="8542411" y="6024419"/>
            <a:ext cx="2743200" cy="401638"/>
          </a:xfrm>
        </p:spPr>
        <p:txBody>
          <a:bodyPr/>
          <a:lstStyle/>
          <a:p>
            <a:fld id="{5075537C-CA84-1446-933C-8E9D027F9201}" type="slidenum">
              <a:rPr lang="en-US" smtClean="0"/>
              <a:t>18</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127" y="2838451"/>
            <a:ext cx="3851564" cy="341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118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This is a scatter </a:t>
            </a:r>
            <a:r>
              <a:rPr lang="en-CA" sz="2200" dirty="0">
                <a:solidFill>
                  <a:schemeClr val="accent3">
                    <a:lumMod val="25000"/>
                  </a:schemeClr>
                </a:solidFill>
                <a:latin typeface="Abadi" panose="020B0604020104020204" pitchFamily="34" charset="0"/>
              </a:rPr>
              <a:t>plot of Flight Number vs. Launch </a:t>
            </a:r>
            <a:r>
              <a:rPr lang="en-CA" sz="2200" dirty="0" smtClean="0">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shows successful and unsuccessful landing for different launch site with respect to Flight Numbers.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AutoShape 2" descr="data:image/png;base64,iVBORw0KGgoAAAANSUhEUgAAApEAAAG+CAYAAADLOV+1AAAAOXRFWHRTb2Z0d2FyZQBNYXRwbG90bGliIHZlcnNpb24zLjUuMiwgaHR0cHM6Ly9tYXRwbG90bGliLm9yZy8qNh9FAAAACXBIWXMAAA9hAAAPYQGoP6dpAABz50lEQVR4nO3dd3xTVePH8U+6WzqhLWWXjeyNgLJluEBQUUFAXI+APMrjHuDj3j5OUASEn6CCioIKimzZICBDWRbKKrOD7pH7++PStKFJaUq65Pt+vfKCnjtycnKTfHPuOTcWwzAMRERERERc4FHWFRARERGRikchUkRERERcphApIiIiIi5TiBQRERERlylEioiIiIjLFCJFRERExGUKkSIiIiLiMq+yroD8c1mtVo4dO0ZQUBAWi6WsqyMiIiJFYBgG586do3r16nh4OO9vVIiUEnPs2DFq1apV1tUQERGRYjh8+DA1a9Z0ulwhUkpMUFAQYB6EwcHBZVwbERERKYqkpCRq1apl+xx3RiFSSkzuKezg4GCFSBERkQrmYkPRNLFGRERERFymECkiIiIiLlOIFBERERGXKUSKiIiIiMsUIkVERETEZQqRIiIiIuIyhUgRERERcZlCpIiIiIi4TCFSRERERFymX6yRCsVqNTiTkolhGIRV8sHb0wPDMDiTnEmOYRAW4I2PlycAZ5IzyLYahPh74+ft6XSf8SmZZOZYCfT1opKv+ZJISM0kI9tKJV9PAn29zRXTEiA7HbwDwO/8L/CkJ0FWKnj5gX8oAMkZWaRk5ODr5UFogA8AqRnZnMvIxsfTg7BKZllaVjZJadl4e1qoXMnX3F1WDolpWXh5WKgSaJaRnQFp8WDxgEoRYLGQlWMlPjUTCxaqVPLBw8NCTo6VMymZAFSp5IOnp4fD9sIwIOUUGFbwDwMvX6dtczYlg6wcg2B/L/y9z79dpJ416+QXDD6VzrdNvFnmUwl8g1xqLzLOQWaKWQ//MABSMrJJvqC9xA2y0iE9ASyeEBjhfL2cLEg9AxYLBESAhwfk5EDqKcACAeHg6Zl3fGEQFnD++HLidHIGOVaD0ABvfM+/Rkk5bd6Xf4h5nDjh6PWYmJZFelYOAT6eBPmdf42mJ0FWCnj55x1fjmSmmMedpw8EVD5flgrpiWZZpSrOty2i3NejxQKVK/ni6WFxqb0cctReKWcgJxN8g8G3kvNtHbwez6VnkZqZg5+3JyH+59vQweuxyO2VlWaWFeP4ctReWK3mMWcAAVXA0w2RxVF75b6n+QaBb6DT9iI98fz7V4D5HLjSXpcit72wmJ8BF74eK4WDh/PPuJJUYUNkXFwcL730Ej/++CNHjx4lMjKS1q1b89BDD9G7d2/belu3buXll19m1apVJCYmUqtWLXr06MGjjz5Ko0aN7PbZr18/fv31V9avX0+HDh3slo0aNYqZM2cWqMe+ffto0KAB27dv59lnn2X9+vUkJSURFRVFp06deP/994mMjHT4GGJiYnj66adZsWIFZ8+eJTw8nHbt2vHaa6/RpEkTwPzJofnz5zNo0CCH+zAMg6lTpzJt2jR27dqFl5cXDRo0YPjw4dx3330EBDh/YwY4c+YMrVq14ujRo8THxxMaGmpb9scffzB27Fg2bdpEREQEDz74II899lih+ytJxxPTWLj9GF9sPExWjpUhbWswpG1NVuw9xcy1h0jPyqF/8yhGdq7D+pizTFsdQ1J6Fj0aRXBf9/rUrhxgvjGddyYlg80H4/lw+X5OJmXQtk4oj/RtTOzZVN5bup9jCWk0rxHMiwNqE5myF48Vr0L83xDeBPq+YL5RrHwNTv0JYfVI7fsGfxvVeHfZfnYcSaJ6qB9PX3cFAT5efLBsP1sOxRMZ7MsT/ZsQHuTLxysPsGb/GSpX8uGRvo2oU6US03+LYfmekwT6efFw74ZcUz0dr81T4c+F4O0PVz3MkZrX88XmY3y//Rjenh7c1SWa7o0j+H7bMb7ecgSAYR1rM6BlFIt3xtm115h2gfju/wk2fmK+4V9xPXT6F4TWMd/Qzzt1LoN1B87w8aoDnEnOpGuDKkzqXZWgk1uwrH4LkuOgZifo9QzEx8Cq1yHxCFRrDb0nQcpJWPGa2V4RV8A1z5sf7ivy2ou+L5p3tup1OL4NQmqScc2rxHjV5/3lf9vaa2zPBrSvE5YXqsV11hyIPwhr3oP9S8AvBDqPhQbXQFBV+3UTDsGmGbDrW/NDu9NYaNAT/pgH278w12k/muNNRrJg52m+3GQeXwNbVef2jrWpWdn+PedkUjrL95xk2m8xJKdn07tJJE90Dyfg6G9Y1rxrfjjW7QlXPQRhdcHL27ZtfEom244k8P7SfRxLSKdFzWAe79eEE+cyeH/ZPg6eTqVRVBAvX1uH6pkHzdfo6b/M46vnkxDVwnysubLS4ewBWPk6HNkIgVHQ5wUIrAy/vQsHV5kBueu/oW43CHT83n0xRxPSmLf5MN/+fhSA4Z1q0795FD/tiOPLTbFkWw0GtqrB7Z1qUTOs8PdoAJJPwt8rYO1759urF3T/D8TthN/ehuQTUOtK6P4oVK5v/8UwLQHi/oAVr5qv1YimnOv7BnvTQvjfr/vYdzKFuuEBvHh9feoaR/FY+aq5fkgt8zXq7Q+r3jTbK+h8ewVUhjX/g4OrzfbqMwlCasO6D/MdX+OgQZ+Cx1f8Idg8/fzx5Q1XjuVovVuYtzWOb34/ggULI66szYjmPvjs/gZ+n2kevy1ugXYjIbR2sZ4Tkk9B7Dr79ur1NJw5AKvegKSjUK0N9HkOzh0zj5Hz7UXf580vKCtfhVN7oEoDs20Mq1kWt+N8e71ktv2qN+HoJrO9rn4UanU0g15xxB+CTdNg9/zz7fUg1O8O27+EP74yOxdaD4NWt0FIzeLdxyWokCHy4MGDdO3aldDQUN544w1atGhBVlYWP//8M2PHjuWvv/4C4IcffmDIkCH069eP2bNnU79+fU6ePMm8efN49tln+eqrr2z7jI2NZe3atYwbN47p06cXCJEA/fv3Z8aMGXZlERERnDp1it69e3P99dfz888/ExoaysGDB1mwYAEpKSkOH0NWVhbXXHMNjRs35ttvv6VatWocOXKERYsWkZCQUOS2uPPOO/n222955pln+OCDD4iIiGD79u3873//Izo62mn4zHX33XfTsmVLjh49aleelJRE37596dOnD1OmTGHHjh2MHj2a0NBQ7rvvviLXz13iEtMY/dkm/jx+zlYWFeLPQ19t4/fYBFtZtRA/nv5uJ6v3nbaVfbHpMAu2H+P7cV1pEGn2kiWlZfHhsv1MX3PQtp6ftydfbTrMx6v+tpW1qeGP31/f4bEsX3gOizbfjH56JK8soAqbThiMmrcWwzCLfL09OJGUwfgv1pNtNQtzrAZpWTnc8P5vZGRbAbPXzdPDwo0f/EZKZg4APskeNPU/i9e0681ePgCLB0cCrmDIJxs5kZSR95hD/bhz2kZiz6bald07cwt7TuS1V8uQDDy/HWd+GORaP9l8M7p3OVSuC5gf3C/9uJvvth2zrVbTPwvP397GsvWTvG29/cw3+LXv5ZVVawV7foSlz+drr7oO2ivcDJPfj8HWYF5+7Ej057Yv1traKy4pnfv/bwuju0bz7z4NCfFXr2SxnNkPU3tBZrL5d9JR+H4sNOoHN36Y12uUEAvT+sK5uLxtQ6rB/91khtDzjge3YNSsrew5kff+9uGKA3z9+xG+eaCLLRidPpfBo1//wcq9p2zrNQrJwvOXp7D89W3efWyfDbu+gXt+NYMfkJyRzax1B3nn13221VpZQli0K463ftlrK2sQ7kfAwV/xWDwmb39Jx+Cz6+D6/0GrO8D7fKg69jvMvN4MJWAee1lJ8Mlgsycqd9tv7oaWt0H/V1zuSTqWkMZtn6zj8Nk0W1n1UH/unrmZfSeT87XXfr75/QhfP9C58CCZcgYWPwE7v8krCwg1g8q22Xllu76FPxfAXYvM0ALmF8U/5sKiR22rZVduxNIDyTy04E9bWUSQDyFx6/FYOCLv9egdYB4n39xt316ZSTA7X3tlnn/fmdrD/GIN54+vMdCoP9z4Qd7xFX8Ipl1jhrjc9gpqwdBPN3MkPq+9Woel4/PFHXDqr7zHt/pN2D4HRv/sepBMSzDD3qZP88p8KpnhbP1HeWU12pthbfnLeWVVGkLMKvM5yBVUDU7sgAUP5rWXTyVIPAzf3pPXXknH4MvbocuD0O2xvB7Nooo/BNP6mF8icgVHwaxB5pe9XMteMNtmxEIIqeHafVyiChkix4wZg8ViYePGjVSqlNd936xZM0aPHg1Aamoqd911F9deey3z58+3rVO3bl06depUIKjNmDGD66+/ngceeIArr7ySt99+G39/f7t1fH19iYqKKlCfNWvWkJiYyKeffoqXl5ftfnr27On0MezatYsDBw6wdOlS6tSpA0CdOnXo2rVrkdth7ty5zJ49m++++46BAwfayqOjo7nxxhtJSkoqdPvJkyeTkJDAxIkTWbRokd2y2bNnk5mZyfTp0/Hx8aFZs2Zs27aNt99+u0xC5MaD8XYBsmqwebojf4AM9vMiKtjPLkDmSsnM4fXFe3j71tYE+nlx6lyGXYAEuL5lde6dtdmubFyHIELnT7LfWfu77QMRcKL9Yzzxc5zt/QTgzivr8M6SvbZABHBbx1p8tOKALUAC3NS2BjPXHbIFSIBBLaoQ+ceUvAAJZNe/hi/+yrELkG1rh7LzaJJdgKwfEcjp5Ey7ABkV7Eczz0N45Q+QudLi4bf/wYDXwNuPY4lpdgHSwwKDG3lT6YtP7LdrdpP5Bplfm+Hw9d0XtNdo+PE/9mUd7zXf+PI12On2/+GJJafs2ivX9DUHGXZlHYXI4sg4B0sm5QXI/Pb+bPa2BEaYp8w2z7APkLWvhKO/2wVIIpqwPjGMPSeOFtjdiaQM5m46zPjeDfHy9CDmTIpdgPTz9qBnVBZ+q74tsC3Z6bDocbhtNviHcSY5g3eX7rNb5eZ2NRk3Z6td2cNXBlP5pycdP/afn4QGvc3QkXwCFo7P+4AHaDcKVr+VF4jy++NL88PfhRBptRr8tOO4XYBsVDWQ40npdgEyV1xSOvM2H2F8rwZ4Oju1nXTEPkB6eJq9pHNudVCBbPjhIRjxvXnaM/kkLHnGbpUT7f/DxK+P25U92iWY8OX32L0ezdfoi/bt1f4uM7zmb6/Wd5hBLNNBh8nexWbYyT2+Nk2zC5DW2l354ZCnXYBsXDWIukmb7QOkrS2OwbY5Zu+epwunb5NP2AdIgKY3wpyh9mWtb4d5o+zL2t8FC8bbl3W8x/yinL+9OtwLy1+yb69ca9+HtqNcC5E5WWad8wfIOl3hyCb7AJnrzAGzvTvcXXBZCapwE2vOnj3L4sWLGTt2rF2AzJV7Ovbnn3/m9OnTTk+/5j9taxgGM2bMYPjw4TRp0oQGDRrw9ddfF7lOUVFRZGdnM3/+fAyj4AegIxEREXh4ePD111+Tk+PgoCuC2bNn07hxY7sAmctisRASEuJgK9Pu3bt5/vnnmTVrFh4eBQ+DdevW0a1bN3x88j60+/Xrx549e4iPjy+wPkBGRgZJSUl2N3dIy8zh682H7cra16nM6nwfTgAta4ay/u8zTvfz658nSErPAmD7kQS7ZSH+3pw8l05OvgDjYYEwa7z5bT4/Tx+7cAeQ4FeT44npdmU1wvwLfHA0rR7MlkP223aMrmz3QQswoL4P/vt/sCuLj76WH/acsyu7sl4Vlu85eUFZ5QJl7aNDiTzg4IM71+7vIO0sAL9dEMJrVQ4g4JT9Bzf+YWbYyP+GafEw3/iy7dsBTx9zHF5+fqHmB0I+iSGN2O/ggzbX1ljHx51cRHoi7PvZ+fJd35n/pp6xDysAda6Cfb/YFaXW6c28Py94jvP5fvsx4lPNsbk//mEfVppEBRN4ZIXzuhxaY9YX2HcimfzfJzw9LKRnWe2+gAFEepyzbVNAVhqcOx9a0hLhtH0oJfIKOLK54Ha5/l7ufJkDiWlZzN9qH6471a3Csr9OOtkCvt92lLPn28uhfb/a/x1WF07sdL7+iV1mzxuYr7ELAvIZQklKz7Yrq+mbbv/lAczetjP77csimsDRLfZltTrCgWXO67P7e/Pf1DNmb2k+CXX68d1fqXZlveoFUGXfPOf72zEX0py/zzsUu97+70oRZq+7ke9Y8vQ2e1Uv/EJh8YCMCz7LfAIdtFdUwfbK79jvrtXZQXsR3dX84ufM9jl5z30pqXAhcv/+/RiGYRsz6My+feabxcXWA/j1119JTU2lX79+AAwfPpxp06YVWO+HH34gMDDQdrvlllsAuPLKK3nqqae44447CA8PZ8CAAbzxxhucOHGiwD5y1ahRg/fee4+JEycSFhZGr169eOGFF/j777+dbuPoMTZu3LjI6+fKyMjg9ttv54033qB2bcenBeLi4qha1X4sS+7fcXFxjjbhlVdeISQkxHarVauWy3VzxMMCPl72h2q21cD7grIcB2X5eXt6kDvq78L95VgNvC8I0wY4Hqycb+ygrY4O7tbDwXpmuf3fVsPA64LCrBzM8JX/bq1ZBQbiZ1uNIpdZPQsZU+jlA+dbx9dB2xgXbmvNcTDI3TAH1F/IUTs4KPN00l65bJMxxEUW8wPSGe/zZ1wsHgXXs2YXKLNYM/EpZEKIj6cHFovjYynbasXwLKQ32eJB7seSt5f98WAYht2YZlv5xSYU5C539CLF4vj4zOXlV/i+L9ybhQKvvRyrUXh7eeW1l+M6OHrtXaRHPvd16FHwZKPDqjh8nytiexkGeBTl+Cp4HHpYs/D2tN9fppXCH5+nb+HPmSNeF+zPml3wPgyrw/Zy2A5FLbOrg2vHktleF9b7Is+9p+/F6+FmFS5EFrWnr6jrAUyfPp2hQ4faTkXffvvtrFmzhgMHDtit17NnT7Zt22a7vfde3liwl156ibi4OKZMmUKzZs2YMmUKTZo0YceOHU7vd+zYscTFxTF79mw6d+7MvHnzaNasGUuWLHH7Y8zvySef5IorrmD48OHF2r6w/SYmJtpuhw8fvvhGReDr7cmdV9axK1v392l6NbYf9P57bDxd6jufVTmodXXbTN8WNULsPpCSM7IJ8vPCzzvvJWEYcCw7OG/GXa60eAi2H3cSlrCLhpGBdmW7jiXSro79tuv/PkuPC+q97K9TXNuiml3ZvD/TSW5qf6q4yt653NEy6IJtT3LdBduu3HOKfs3sh12sPXCGk40uOHWTX5sRtoHfVzW0n1V5JD6Nc5Vb2H/QZCSZg+fzvzEaBlizzF7G/NISILi6fVlCLETYfwEKiVtHu9qOe889PSy0rOm8Z10K4V8ZWjg49Zmr2U3mvwHh5tCD/Pb9nLc8d3cHFjGihfMPxOFX1qHK+dfZja3sn/c/j58jqWYP53Vpcp3t9HG98EC7EGo1zC9cwX72H/QH0/zMXjNH/MPyJsf4V4aaF4x1j10L9XsX3C5XvULq6kBogA8jOtu/V63ce4r+zQsOg8qVv70caniN/d/xMeZrx1lYqHMVBJx/3wmKsp9YBFRJP0pkkH0w3Z3gBeEN7fdzcjfUaGdfFrsO6veyL9u/BK64wXn9r7jR/DcgAtrdZbcodP+3jGhpf0Zx8Z4kTlwx0vn+2t9tHquuqNnJvr3S4s33u/wBPfesiu8Fp5wzksx2zC/pmDm5Jr+Tf0KNto7v38MLqrV0rc4BEeYp8Pz2Fnw92ul4n+vjLi9RhQuRDRs2xGKx2CbPOJM78/pi6509e5b58+fz0Ucf4eXlhZeXFzVq1CA7O5vp06fbrVupUiUaNGhgu1WrZv/GVaVKFW655RbefPNN/vzzT6pXr86bb75Z6P0HBQVxww038NJLL7F9+3auvvpqXnzxxUK3yf8YL/b4HFm2bBnz5s2zPd7c2ezh4eFMmmSO/4uKiirQk5r7t6NxoWCOGQ0ODra7uUvT6iH0bZrXM5qUlk3s2VRubJX3HGRkW9lyKJ5hnQr2rlYL8WNcr4a2S/1EBPny4sDmdut8vv4Qz1zX1O5L7qu/JXC630f2AWr9R9DvZbtvhOEb3+DtAZEE+OStN2dDLA/2akCwf96H3jdbjjCqSzThgXnb/rTjODe1qUH1kLwP5qV7z3C4/m12b1SWIxu5tloKzavnBcn9J5MJCfCmQ76wGpeUTkZ2Dj0a54XBpLRsVp0JIb35bQXahioNzHE/53sJIoN9ebSffcCbsiWZxJ6v2m+3eTr0e8m+V2DDFOj/6kXbi42fQJ//2l3WJez393mlT5UCIQHg+YHNiAgqpCdVnPPxh26PFvjiA0DnB/PKPTzMD6iofB92J/80T/3VujKvLPEILYy99G50wZcroEWNYPo1q2rrWasR5s/ortG25TlWgy//zCK5yxMFtqVShHlMnL/ESmSQL2/c3NLu8PpszUEm3tDU7gvgK78lcKrvRwV7aDw8Ycin5gxsMMPpDe/Zh6ptc+DKMY5nzvZ+DgKrFiy/iK4NwukQndc2RxPSsFoNujcqeB8tagTTt2lU4T2RgVHQ82n7sj++KlgGZmi+7q28L75B1WDwVLvXY9UNL/HeDTXsegDfWBNPXO/38noNwXx993jCPlRtmwNXjjUvt5Nr57fmWOgLvygCdBmfN9HDwwNa3AxVW+QtP7GLq0JO0SHfl8ejCWlsz6lLVv0LwjNA9TbQ5FrXeyIDI6H/a/Zlm2fANS84eP96xT5wrp98/v3L2369a56/oL2mQY8nC4ZQMCd4VXJxpr+HB7S8Barm+5w6sROCq0HNjgXXr9vdHMNcyixGcbuzytCAAQPYsWMHe/bsKTAuMiEhgdDQUFJSUoiOjuaqq66ym1hz4Xrvv/8+7777Lt99953d8l9++YW33nqL2NhYPD09GTVqFAkJCQXWK8yNN96Ij4+PS+Mrx48fz9q1a9m82RynU9glfr766ituu+22AhNrwOylTEpKcjgu8sCBA6Sl5Y3z27RpE6NHj2bt2rXUr1+fyMhIJk+ezNNPP82JEyfw9jZfPE899RTffvttkYNr7v0nJia6JVCeOpfBX8eT+L/1h8jMtnJL+1q0qhXCkbNpzFx3kJSMbAa1qUHHupWJS0xn5tqDxKdmcV2LanRrHEGNUPuJUufSs4g9m8qsdQc5Ep/G1Q0iuL5VNVIyspm9IZYDp5LpUKcyw9pXJTw7DsuWmXByl/lG1m6UOf5v2xxzrEtkU7I73M9RI5zvth1j48Gz1AsPZHTXOnh4eLB4Zxyr952meqgf915dD18vD5btOcmvu08SEezLPVdFE+znw5r9p/lxx3FC/b25+6q6NAtKwfvwWnMGtU8AdBpDXEhzth5J4atNh/H2sjCyczTR4ZX4K+4cczbEYhgw/MraNK4aRMzpFGatP0hWtsGtHWrRo6aFgIR9ZojLTIGWQyH6qgIz+hJSMzl0JpXP1h3kVFIGfa6IZFDTYELTj8LGqZAYC/V6QrMhkHnO/MA5sw9qdzZnw2anga292p5vr0xzNumxrRDZzBy4b1hhxzyzh6NyA4wrH+CIJYqfdp5g9b7T1AjzY0TnaGpXDsi7FqAUT+Jh2L/MHP/qFwqd7ofwRgUnjiQdg8MbYev/mcGs0/3mOLyTu8wPXosF2t/NqYhO/Hkqi/87f3wN7VCLNnXCiAq276U8m5LJ36eSmbn2IAlpWVzXshrXNfAnKOWQeRwmn4TG10Lj/gVm3aZkZHM4PpXP1x0i5kwKHaMrM7htDTKyrczZEMueE+doVTOUER2rU9V6Esu2z/OOr3ajzP1556uP1WoeuzvnQ8wK89JWV44x19mzyOzpCaxqPubK9Qq/1mQhTiSl88eRROZsiMViMV+PjaoGceBUMp+vP5TXXrXDiAopwmnO1Hjz0kQXtlda/PnX4xGo3xOaDjIfc/5glJVm9vxv+czWu5jZ9m6OZAczb/NR/jiawBVRwYzqXIvqnMLjj6/g8HpzVvKV/zJPje/6Lq+9Oo81T5vuPd9eQVFmmW8QHFhujoEMqGL2ioU3dHJ8bTh/fPlBp/s4EdqWP+LS7NqrS9Uc/M7sho2fmmc42o40e5KDnfQ6X0x6ktmLu+ETc/Z4/V7QbJA58WzTp3D2b3PiSsuhZptt+cy8gkSNduZ952TC1s/Ny5FVbQ4d7jHfv/6Ym6+9HjAD6K7vIGal+Vx0uMd8/fgFFV4/Z5KOmWM6t31+vr3+BWF1zEC5ZYZ5f+3vNi+vduHllC5BkT+/jQrowIEDRlRUlNG0aVPj66+/Nvbu3Wvs3r3bePfdd40mTZrY1vvuu+8Mb29v44YbbjCWLFlixMTEGJs2bTIeffRRY+jQoYZhGEarVq2Mxx9/vMB9JCQkGD4+PsYPP/xgGIZhjBw50hg4cKDD+ixcuNAYNmyYsXDhQmPPnj3GX3/9ZbzxxhuGp6enMWvWLIfbbN261bjxxhuNefPmGbt27TL27dtnfPrpp0alSpWM559/3rYeYLz99tvG1q1b7W7JycmG1Wo1hg4davj7+xsvvfSSsWnTJuPgwYPGwoULjV69ehnz588vUnsuX77cAIz4+Hi7x1+1alXjzjvvNHbu3Gl8+eWXRkBAgPHxxx8XaZ+GYRiJiYkGYCQmJhZ5m6JIz8o2UjOz7MoysnKMlIyCZakZ2RfdX1a2ua3Vai1QlpOTV2ZkZxtGRrJh5OTbZ875suy8spwcq5GSkWVkZefYyqxWq5Gake2wLDNfmWEYRmpGtpGRZV9mZKQYRla6XVFaZpaRnpV9QVm2kZZpX+aovYysdHOfF5GZbbZh/rYxsrPMx+yoLCdfvYvYXkZOzvmyvDo6ai9xk4xkw8jKuPh6mQWPOSMzzbzlk56VbaRdeHw5ultHr8fszILHkgOOXo/Z58uy879GHR1fjjg45gyr9XxZ5kUfS1GlZWYb6Re+HjOL1l4OZWU4f+1dpA0dvR6zz79XZed/nTlqG1tZvrZx1l6XcHw5ai/zmEu9+P6Kyu3vX9lFa69LVcTXo7sU9fO7QoZIwzCMY8eOGWPHjjXq1Klj+Pj4GDVq1DBuvPFGY/ny5Xbrbdq0yRg8eLARERFh+Pr6Gg0aNDDuu+8+Y9++fcbmzZsNwNi4caPD+xgwYIBx0003GYZReIg8cOCAce+99xqNGjUy/P39jdDQUKNDhw7GjBkznNb/1KlTxvjx443mzZsbgYGBRlBQkNGiRQvjzTffNHLyHciY8zsK3FavXm0YhmHk5OQYkydPNjp06GAEBAQYwcHBRrt27Yx3333XSE0t2gvPUYg0DMPYvn27cdVVVxm+vr5GjRo1jFdffbVI+8tVUiFSRERESk5RP78r5OlsqRjcfTpbRERESl5RP78r3MQaERERESl7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FSBERERFxmUKkiIiIiLhMIVJEREREXKYQKSIiIiIuU4gUEREREZcpRIqIiIiIyxQiRURERMRlCpEiIiIi4jKvktpxWloaW7ZsIS4ujtTUVAYNGkRwcHBJ3Z2IiIiIlCK3h8jDhw/z1FNPMW/ePLKysmzl7du3p2nTpra/p02bxscff0xISAi//PILFovF3VURERERkRLi1tPZGzZsoE2bNsyZM4fMzEwMw8AwDIfr3nDDDfzxxx8sW7aMX375xZ3VEBEREZES5rYQmZCQwMCBAzl79ixRUVF89NFH7Nixw+n6kZGRDBgwAIAff/zRXdUQERERkVLgttPZ7733HidPniQ8PJx169ZRu3bti27Tp08fvv/+ezZu3OiuaoiIiIhIKXBbT+TChQuxWCxMmDChSAESoFmzZgAcOHDAXdUQERERkVLgthC5f/9+ALp161bkbcLCwgBISkpyVzVEREREpBS4LUSmp6cD4O3tXeRtUlJSAPD393dXNURERESkFLgtREZGRgIQExNT5G22bdsGQPXq1d1VDREREREpBW4LkZ06dQJg0aJFRVrfMAymTp2KxWLh6quvdlc1RERERKQUuC1EDhs2DMMwmD17tq2HsTD/+c9/2L59OwAjR450VzVEREREpBS4LUQOHDiQnj17kp2dTe/evZk8eTInT560Lc/OzubYsWPMmzePq6++mnfffReLxcLgwYPp0qWLu6ohIiIiIqXAYjj7SZliSEhIoHfv3mzduvWiP2NoGAZXXnklS5YsoVKlSu6qgpQjSUlJhISEkJiYqN9NFxERqSCK+vnt1p89DA0NZd26dTz55JMEBwfbfvbwwpu/vz+PPfYYK1asUIAUERERqYDc2hOZX0pKCitXrmTz5s2cPHmSnJwcqlSpQps2bejTpw8hISElcbdSjqgnUkREpOIp6ud3iYVIEYVIERGRiqeon99u++3sVatWAdChQ4ciXzw8PT3d9rvZrvzSjYiIiIiULbeFyB49euDh4cEff/xB06ZNi7TN0aNHbdtlZ2e7qyoiIiIiUsLcOrGmuGfGdUZdREREpGJxa4h0ldVqBcDT07MsqyEiIiIiLirTEHno0CEAzdQWERERqWCKPSYyNjbWYfnx48cJDAwsdNuMjAwOHDjAs88+i8VioVmzZsWthoiIiIiUgWKHyLp16xYoMwyDvn37uryvESNGFLcaIiIiIlIGih0inU2GcWWSjJ+fH+PHj2f06NHFrYaIiIiIlIFih8gZM2bY/X3XXXdhsVh44YUXqFGjhtPtLBYLfn5+VKtWjTZt2lz01LeIiIiIlD9u+8UaDw8PLBYLO3bsKPJ1IuWfTb9YIyIiUvGU+i/WLF++HHA8VlJERERE/lncFiK7d+/url2JiIiISDlXpteJFBEREZGKyeWeyFmzZtn+n//SPPnLi0OX+RERERGpOFyeWJM7gcZisZCdnV2gvFiVuGBf8s+giTUiIiIVT4lOrHHHNSJFREREpOJyOUTGxMS4VC4iIiIi/zwuh8g6deq4VC4iIiIi/zyanS0iIiIiLlOIFBERERGXue1i44VZu3Yt8+bNY//+/VgsFurVq8fAgQPp2bNnady9iIiIiLhZsUJkWloaL7zwAmD+Uk2/fv0crpeTk8M999zj8BqS77//PoMGDWLOnDn4+voWpxoiIiIiUkaKdTp7+fLlvPrqq7z22mtUqVLF6XqPP/44M2fOxDAMh7fvvvuOe++9t9iVFxEREZGyUawQuXLlSgCaNGlC+/btHa6zb98+3n33XduFyW+77TaWLl3Kn3/+yaxZs6hduzaGYTB79my2bt1a/EcgIiIiIqWuWKezt2zZgsVi4YYbbnC6zrRp08jJycFisXDPPffw8ccf25Y1btyYq6++mpYtW5KcnMzs2bNp06ZNcaoiIiIiImWgWD2RBw4cAKBTp05O11m0aJF5Bx4ePPfccwWW16lTh7vvvhvDMFi3bl1xqiEiIiIiZaRYIfLUqVMA1KxZ0+HypKQkdu7cicVioX379lSrVs3her169QJg//79xamGiIiIiJSRYoXIzMxMAHx8fBwu37Jli+13tDt37ux0PzVq1ADM0CkiIiIiFUexQmRQUBAAx48fd7h8/fr1tv+3a9fO6X6sVmtx7l5EREREylixQmSDBg0AWLVqlcPlS5Yssf2/S5cuTvdz4sQJAMLCwopTDREREREpI8UKkd27d8cwDKZMmcKxY8fslv3xxx+sXLkSi8VCo0aNqFu3rtP9bNmyBYB69eoVpxoiIiIiUkaKFSLvvfdevLy8SExMpHPnzkyePJklS5bw3nvv0bdvX9t4yHvuuafQ/fzyyy9YLBbatm1bnGqIiIiISBmxGLmJz0X//e9/+e9//4vFYimwzDAMGjZsyPbt2/Hz83O4/YEDB2jYsCEWi4W5c+cyZMiQ4lRDyrGkpCRCQkJITEwkODi4rKsjIiIiRVDUz+9i9UQCTJo0iZdffhlfX98CP2fYsmVLfvrpJ6cBEuD1118HzBneffv2LW41RERERKQMFLsnMteZM2f45ZdfiI2NxcfHh7Zt29KtWzeHPZT5TZ06lczMTCIjI7nlllsupQpSTqknUkREpOIp6uf3JYdIEWcUIkVERCqeEj+dLSIiIiKXL4VIEREREXGZV0nt+Ny5c8TExHDu3DlycnIuun63bt1KqioiIiIi4mZuD5FTp07lo48+YseOHRR1uKXFYiE7O9vdVRERERGREuK2EJmTk8OQIUNYuHAhQJEDpIiIiIhUPG4LkVOmTGHBggUAVK1albvuuot27dpRuXJlPDw09FJERETkn8RtIXLWrFkANG3alNWrVxMWFuauXYuIiIhIOeO2LsI///wTi8XCs88+qwApIiIi8g/n9vPMjRs3dvcuRURERKSccVuIbNiwIQBnz5511y5FREREpJxyW4i87bbbMAyDH374wV27FBEREZFyym0hcvz48bRq1YrJkyezevVqd+1WRERERMoht4VIX19ffv75Z9q1a8c111zDY489xrZt20hPT3fXXYiIiIhIOWExXLwquKen50XXMQwDi8VS9EroF2v+kZKSkggJCSExMZHg4OCyro6IiIgUQVE/v12+TmRRM6d+sUbKo7MpGWTlGAT7e+HvXWI/HV8hnUnOINtqEOLvjZ/3xb8slrqsVEhLBE9vqBRe1rVxLOU05GSBfwh4B7i2bVoCZKeb2/kV8qUr4xxkpoCXL/i74XJq2RmQFg8WD6gUAS50ADhiGAankzOwGhAW4I2PVxkfS5fSXlnpkJ4AFk8IjHC+Xk4WpJ4x2y4gAlz5gQ3DgJRTYFjBvzJ4+bhWR0dSz5rPq28Q+AZe+v5EnHD5U3TSpEklUQ+3uuGGG8jKymLx4sUFlq1evZpu3bqxfft2WrZsCcD999/Pp59+ypdffsktt9xit/5zzz3Hf//73wL7WbJkCX369CmwPDg4mJYtW/Liiy/SvXt3p3VMTU3lhRdeYO7cuRw9epSgoCCaNm3KhAkTGDhwIAA9evSgdevW/O9//3O6n+XLl/PGG2+wYcMG0tLSiI6OZsCAAUyYMIEaNWoU2k6GYXDttdeyePFi5s+fz6BBg2zLnPUkf/HFF9x2222F7rc8OnUug3UHzvDxqgOcSc6kS/0qjOnZgDqVA/D2urx/UenkuXRW/HWKab/FkJSeRc/GkdzbrR61Kwfg6XFpgcItsrMgPgZ+extiVkJAFej6b6jbHQIjy7p2puSTZt3WvGuGibrd4aoJEFYXvLwL3zYtAeJ2wIpXIf5viLgCejwBkVeYISBXZgqc3meuF7cdQmpC98ehelsIqOx6nQ0D4g/Chinw14/g7Q8d74Mm10NwNdf3B8QlpvPzrjhmrTtEelYO/ZtXZWSXutQK83fp7JRb2NrrFYj7w7X2suaYx9ya92H/EvALgc5jocE1EFTVft2EQ7BpOuz61vyC0/YuaDEEgqtfvI5Jx+HPBbBpqhlYr7gBOt0PoXWKF+ZTz8LRLbDyNUg6CtXaQI/HoUpD8HHxS41IEbh8Orsi+O677xgyZAiHDh2iZs2adstGjx7Njh072LRpE2CGuWrVqjFmzBi2bdvGokWL7NZ/7rnn+Prrr/n111/tyitXroyPj0+B5WfPnuXNN99k3rx5HDlyhJCQEId1HDFiBBs2bOCdd96hadOmnDlzhrVr11KpUiVGjx4NXDxEfvzxx4wZM4aRI0cyYsQIoqOjiY2NZdasWQQHB/P2228X2k7vvPMOS5YsYdGiRQ5D5IwZM+jfv7/dNqGhofj5+RW631zl5XR2fEomz/+wm/lbj9qV+3p58M0DXWhew/FzdDk4nZzBI/O2s2LPKbvySj6efD+uKw0ig5xsWYqO/wHT+pg9K/m1GAoDXi1egHKn1DOw6HHYMc++3MsP7lkCUS2db5uVDls/h5/+U3DZzTPgihvB08sMfPuWwBe3mv/Pr9ez0Olfrvc4nf0bpvYyeyHzq30l3DITgqJc2t2JpHQe+HwLv8cm2JWHBXjz3diu1KlSybX6XYrC2qv3RLO9fAqpz6k9MLWnGUTza9Qfbvwgr1cy4RB8eg0kn7Bfr2oLGDa38CB57jh8eScc3WRfHlAZ7lkGlesW/hgvlJEMa9+Hla/al1s8YNg30KCXa/uTy1pRP7//kV0w119/PREREXz22Wd25cnJycybN4+7777bVjZv3jyaNm3KE088wapVqzh8+HCB/Xl5eREVFWV38/Hxcbi8adOmPP/88yQnJ7N3716ndVywYAFPPfUU1157LdHR0bRr144HH3zQFiAv5siRI4wfP57x48czffp0evToQXR0NN26dePTTz9l4sSJhW6/bds23nrrLaZPn+50ndDQ0AKPu6gBsjw5npReIEACZGRbmbRgFwmpmWVQq/Lh4OmUAgESICUzh9cX7yE5I6sMapVP6ln46ZGCARJgx1dmb0tZSzxaMECCeWr6p8chNb7gslzJJ+CXpx0v+3ECJMeZ/z93HH74d8FABLDiZfN0qCuy0mD12wUDJEDsejixy7X9AbuPJRUIkADxqVl8svJvMrJzXN5nsZ07DgvHO26v5S+ZPcfOpJ+DJRMLBkiAvYvN3lswT2Fvml4wQAKc2GG2Y2GO/1EwQIJ5zK993zx+XJFyEla9XrDcsJptkXTctf2JFME/MkR6eXkxYsQIPvvsM7uxmfPmzSMnJ4fbb7/dVjZt2jSGDx9OSEgIAwYMKBA8XZWRkcGMGTMIDQ0t9Nd7oqKi+Omnnzh37lyx7mfevHlkZmby2GOPOVweGhrqdNvU1FTuuOMOPvzwQ6KiXOttKExGRgZJSUl2t/Lgt32nnS7bciiepLQyDkplaNFO5x8sv/55gqS0Mp7wlpEEhzc4X75/aenVxZkDy5wvi10L6YnOl5877jwspMWbYyxz/590zPF61hw4s69odc2/7z8XOF++bbbjAOaE1Wowb0vBL+C5ftx5nPiUUvyylnbWbFtHrDlwZr/zbdMTYN8vzpfv/t78N/WseQrbma2fm+N4ndVh6+xC7mO+uX9XnPzLDIyOJB52/IVB5BK5LUTm5OSwatUqVq1aRWJiIW+a5yUkJNjWL4kz6qNHj+bAgQOsXLnSVjZjxgyGDBliO8W8b98+1q9fz9ChQwEYPnw4M2bMKFCfHTt2EBgYaLt17NjR6XJ/f3/efPNNvvjii0K7gD/55BPWrl1LlSpV6NChAw8//DBr1qwp8uPbt28fwcHBVKvm+tilhx9+mC5dutjGXjpz++232z3uwMBAYmNjna7/yiuvEBISYrvVqlXL5bqVBN9Cxjx6WJyP/7wc+BUy6cHb04OybxmLeTrOGe9y0DPu5et8mcWj8LFtHhcZlu5x/vmxXGRyioerkzEs5vg9Z7z9XR6T51vIseTj6YGlNI+mi7WXZyHtZbEU/rx4++etV1gbevkWUg9L4ceNp6+5jisKe0yQdyyJuJHbQuR3331Hjx49GDJkCN7eFxlIDvj4+DB48GB69uzJjz/+6K5q2DRp0oQuXbrYTtfu37+f1atX253Knj59Ov369SM83Jzpee2115KYmMiyZfY9C40bN2bbtm222zfffON0+ZYtW3jggQe45ZZb2Lx5s9P6devWjb///pulS5dy8803s2vXLq6++mpeeOGFIj0+Vy+jlGvBggUsW7as0Mk6ud555x27x71t2zaqV3c+xufJJ58kMTHRdnM0NKAsXNXA+Uze3ldEEhbghtmQFdS1LZ1/CRncpgZhlcq4bQIqm+PQnKlfDsZ51e/tfFnjawsfsxlUFfxCHS8LqQkB54/dgDAIb+R4PW9/qFKvSFW1qRQOre90vrztSJd25+Fh4Y6OtZ0uv61DLaoEluKx5F+lkPYKKHy8oX8VaHGr8+VNz3/5DgiHdnc5X6/jvc6DoocHtC9k27YjzJnyrghv6Pz+qjYr+7HD8o/kthA5f/58AG655RYCAi4+CywgIIChQ4diGEaBUOYud999N9988w3nzp1jxowZ1K9f3zZjOicnh5kzZ/Ljjz/i5eWFl5cXAQEBnD17tsA4QR8fHxo0aGC7XdjDln95mzZtePXVV6lRo8ZFg5q3tzdXX301jz/+OL/88gvPP/88L7zwApmZFz/t06hRIxITEzl+3LVxLsuWLePAgQOEhobaHjfAkCFD6NGjh926UVFRdo+7QYMGtvUd8fX1JTg42O5WHkQE+/JYv4JDC6pU8uGpa68g0O/yvdRPjVB/7rmq4Adq9RA/xvZsUPaX+vENgr4vOr6kT69nIdB9wzGKLaiqWZcLVYqAa563n2F9ocBqMHhqwV4iTx8Y/GneLOnAqnDTJwUvG2SxwKDJ5nJXeHpDx3ugSv2Cy1oPh8ouhlKgXkQlBrcpeEWI+hGVuK1jbbw8S3H0VFAk3PRx8drLxx+6PwbBDq5u0eXBvHIPD2g+xJxEc6EmN0DV5oXXsUpDaOngShfhDc0Q7+ni+1JgVRj4UcEeZJ9K5mN2NZSKFIHbPj03bdqExWKhV6+i9wz06tWLyZMns379RQYgF9Ott97Kv//9b+bMmcOsWbN44IEHbL13ueMRt27dancB9Z07d3LXXXeRkJBQ6LjCi/H09CQtLc2lbZo2bUp2djbp6el2E3ccufnmm3niiSd4/fXXeeeddwosd1b/J554gnvuuceurEWLFrzzzjvccMMNLtW3ogj282bYlXXo2iCcz9Yd5FRSBr2viOSaplWpGXZ5X/YiNMCHsT0b0L95FDPXHiQhLYtrW1Sje6MIqof6l3X1TFXqw73LYc9PsGex+WHZ8T6zvLDrKZYWvxDocDfU6wkbPzYnbTQeYN5CnffOAWZQqHs1PLAOtnwGJ3ebl6BpM6zgtlEt4IE18MdciF1nhpD2oyGsTuGnRp0JqQkjFsLB1eY+fSqZl5eJaFys63BWCfTl6euu4Jb2NZm59iCpmTkMbluTTnUrU60sjqWolmZ7bf8KDq93rb3C6sDdP8O+X80xkP6VzbYJb2j2CucKrm7Owj68Abb+H3j6meG8avOLX34qMML8gtRmGGz8BDJTodVtUKcrhBR+eTaHvP3MXvt/rYFN0+DsAXNfLW65+HEoUlyGm/j7+xseHh7G5s2bi7zN5s2bDYvFYlSqVMld1Sjg7rvvNsLCwgxPT0/j6NGjtvKBAwcaQ4cOLbB+Tk6OERUVZXzwwQeGYRjGpEmTjFatWjnd/6RJk4xmzZoZx48fN44fP27s3bvXeOGFFwzAmDlzptPtunfvbkyZMsXYvHmzERMTY/z4449G48aNjV69etmtc8cddxhbt261u8XFxRmGYRgffvihYbFYjNGjRxsrVqwwDh48aPz222/GfffdZ0yYMKHIbQQY8+fPL1A2Y8YM2+PKvSUnJxd5v4mJiQZgJCYmFnmbkpaZnWOkZmQbVqu1rKtS7mRkmW1TblmthpGRbBjZmWVdE+eyM806Fuf4ys42t825yHOQk3O+HbKKV0dHMlIMIyvdfbvLyjFSMtxYv0txqe2VkWwYWRkXXy/zEtowK918DtwlO+v8sZTjvn3KZaWon99uP79guDBJJnfdkvzJw7vvvpv4+Hj69etnG8934sQJfvzxR4YMGVJgfQ8PD2666SamTZtW5PvYtWsX1apVo1q1arRu3Zq5c+cyefJkRowY4XSbfv36MXPmTPr27csVV1zBgw8+SL9+/Zg7d67denPmzKFNmzZ2t6lTpwIwZswYfvnlF44ePcpNN91EkyZNuOeeewgODuaRRx4pcv2dueuuu2yPK/f2/vvvX/J+y5K3pwf+Pp6X9WQaZ3y8zLYptywWs7essMkMZc3T26xjcY4vT09z24tNgPDwON8ObhyG4RNQvN5MZ7vz8iDAp5wME7nU9vKpVLRfkfG+hDb08nXvxcA9vc4fS//IC7BIOeK2i43XqVOHI0eOMHPmTIYPH16kbT7//HNGjBhB9erVOXLkiDuqIeVIebnYuIiIiBRdqV9svEOHDhiGwaxZs4q8zWeffYbFYqFt27buqoaIiIiIlAK3hcibb74ZgKVLl/LWW29ddP233nrLdimdC3+vWkRERETKN7eFyKFDh9KqVSsMw+Cxxx7j5ptv5rfffrMb75idnc3q1asZMmQIjz32GBaLhebNmxf59LeIiIiIlA9uGxMJcPDgQbp27crx48dtExe8vb2pXNm8yOnZs2fJyjJ/Ys4wDKpXr85vv/1GdHS0u6og5YjGRIqIiFQ8pT4mEiA6OpqtW7cyaNAgwAyKmZmZxMXFERcXR2Zmpm1G9uDBg/n9998VIEVEREQqILdfgyEyMpJvv/2WvXv38uOPP7J161ZOnz4NQHh4OG3btuW6666jYcOG7r5rERERESklJXYhr0aNGtGokZPfLhURERGRCk1XIhURERERlylEioiIiIjLSuR0ttVqZffu3fz999+cO3eOnJyci25T2E8EioiIiEj54tYQmZaWxosvvsjUqVM5c+ZMkbezWCwKkSIiIiIViNtCZFpaGr169WLjxo248dKTIiIiIlIOuS1EvvPOO2zYsAGA5s2bM27cONq1a0flypXx8NDQSxEREZF/EreFyK+++gqALl26sGzZMnx8fNy1axEREREpZ9zWRXjgwAEsFguPPfaYAqSIiIjIP5zbQmRucKxdu7a7dikiIiIi5ZTbQmSTJk0AiIuLc9cuRURERKSccluIHDVqFIZhMG/ePHftUkRERETKKbeFyHvvvZdevXoxa9YsvvjiC3ftVkRERETKIYvhpos6xsbGkpKSwr333su6desYMmQId9xxB02aNCEgIOCi22ss5T9PUlISISEhJCYmEhwcXNbVERERkSIo6ue320Kkh4cHFosFAMMwbP8vCovFQnZ2tjuqIeWIQqSIiEjFU9TPb7f+7GH+PKpfrRERERH553JbiJwxY4a7diUiIiIi5ZzbQuTIkSPdtSsRERERKef0o9YiIiIi4jKFSBERERFxmUKkiIiIiLjMbWMiR48eXextLRYL06ZNc1dVRERERKSElch1Il2Re03JnJwcd1RDyhFdJ1JERKTiKfXrRNauXfuiITIlJYUzZ87YgmN4eHiRfs1GRERERMoXt4XIgwcPFmm9+Ph4vvjiCyZOnEhoaCgLFiygcePG7qqGiIiIiJSCUp9YExYWxpgxY1izZg0nT55kwIABxMfHl3Y1REREROQSlNns7MaNGzN+/HgOHjzIW2+9VVbVEBEREZFiKNNL/PTp0weAb7/9tiyrISIiIiIuKtMQGRgYCEBsbGxZVkNEREREXFSmIXLr1q0AeHt7l2U1RERERMRFZRYiY2JieO6557BYLLRu3bqsqiEiIiIixeC2S/zMmjXroutYrVbi4+PZvHkz33//PampqVgsFv71r3+5qxoiIiIiUgrcFiJHjRrl0i/W5P5Qzvjx4xk6dKi7qiEiIiIipcBtIRLyguHFhIaG0q1bN8aMGUPfvn3dWQURERERKQVuC5ExMTEXXcfDw4OgoCBCQ0PddbciIiIiUgbcFiLr1Knjrl2JiIiISDlXppf4EREREZGKSSFSRERERFymECkiIiIiLnN7iMzMzGTGjBkMHDiQ6OhoAgMD8fT0LPTm5eXWSeIiIiIiUsLcmt727t3LoEGD2LNnT5Ev9yMiIiIiFY/bQmRKSgoDBgwgJiYGDw8PBg4cSEREBFOnTsVisfDMM89w9uxZNm/ezIYNG7BYLHTu3JlrrrnGXVUQERERkVLithA5ZcoUYmJi8PT05Oeff6ZXr17s2rWLqVOnAvDf//7Xtu7WrVu58847Wb9+Pbfddhvjxo1zVzVEREREpBS4bUzkwoULsVgs3HrrrfTq1avQddu0acPy5cuJjIxkwoQJbNmyxV3VEBEREZFS4LYQuXv3bgBuuukmh8utVqvd3xEREUyYMIHs7Gw++OADd1VDREREREqB20JkQkICYP/LNb6+vrb/p6SkFNima9euAKxcudJd1RARERGRUuC2EBkQEACAxWKxleX/jezY2Fin28bFxbmrGiIiIiJSCtwWIuvWrQvAsWPHbGXh4eFUrlwZgDVr1hTYJncspI+Pj7uqISIiIiKlwG0hsn379gBs3rzZrrx3794YhsEbb7zB2bNnbeV///03r776KhaLhdatW7urGiIiIiJSCtwWIq+55hoMw2DBggV25ePHjwfM0NioUSNuueUWrr32Wlq3bm3rtbzvvvvcVQ0RERERKQVuC5HXX3893bp1IygoiAMHDtjKu3btysSJEzEMg7Nnz/Ltt9/y888/k5ycDMCoUaO444473FUNERERESkFFqOUfp9w6dKlfPrpp+zatYvs7GwaNmzIiBEjGDJkSGncvZSBpKQkQkJCSExMJDg4uKyrIyIiIkVQ1M/vUguRjhw+fJitW7cCcOONN5ZVNaSEKESKiIhUPEX9/Hbbzx4Wx7Jly7jrrrvw8PAgOzu7LKsiIiIiIi5w25jIS1GGnaEiIiIiUgzlIkSKiIiISMWiECkiIiIiLlOIFBERERGXKUSKiIiIiMsUIkVERETEZQqRIiIiIuIyhUgRERERcVmxLjb+/PPPu+XOt23b5pb9iIiIiEjpKtbPHnp4eGCxWNxSAcMwsFgs5OTkuGV/Un7oZw9FREQqnhL/2UP9yoyIiIjI5atYIXL58uXuroeIiIiIVCDFCpHdu3d3dz1EREREpALR7GwRERERcZlCpIiIiIi4TCFSRERERFymECkiIiIiLlOIFBERERGXKUSKiIiIiMsUIkVERETEZQqRIiIiIuIyhUgRERERcZlCpIiIiIi4TCFSRERERFymECkiIiIiLlOIFBERERGXKUSKiIiIiMsUIkVERETEZQqRIiIiIuIyhUgRERERcZlCpIiIiIi4TCFSRERERFymECkiIiIiLlOIFBERERGXKUSKiIiIiMsUIkVERETEZQqRIiIiIuIyhUgRERERcZlCpIiIiIi4TCFSRERERFymECkiIiIiLlOIFBERERGXKUSKiIiIiMu8yroCcnnLyckhKyurrKtRYnx8fPDw0Hc1ERH551GIlDJhGAZxcXEkJCSUdVVKlIeHB3Xr1sXHx6esqyIiIuJWCpFSJnIDZGRkJAEBAVgslrKukttZrVaOHTvG8ePHqV279j/yMYqIyOVLIVJKXU5Oji1AVqlSpayrU6IiIiI4duwY2dnZeHt7l3V1RERE3EaDtaTU5Y6BDAgIKOOalLzc09g5OTllXBMRERH3UoiUMnM5nN69HB6jiIhcnhQiRURERMRlCpHyj2KxWPjuu+/KuhoiIiL/eAqRUqHExcXx4IMPUq9ePXx9falVqxY33HADS5cuLeuqiYiIXFY0O1sqjIMHD9K1a1dCQ0N54403aNGiBVlZWfz888+MHTuWv/76q6yrKCIictlQT6RUGGPGjMFisbBx40aGDBlCo0aNaNasGRMmTGD9+vUOt3n88cdp1KgRAQEB1KtXj2effdbuF3K2b99Oz549CQoKIjg4mHbt2rF582YADh06xA033EBYWBiVKlWiWbNm/PTTT6XyWEVERMo79URKhXD27FkWL17MSy+9RKVKlQosDw0NdbhdUFAQn332GdWrV2fHjh3ce++9BAUF8dhjjwEwbNgw2rRpw+TJk/H09GTbtm226zmOHTuWzMxMVq1aRaVKldi9ezeBgYEl9hhFREQqEoVIqRD279+PYRg0adLEpe2eeeYZ2/+jo6N55JFH+PLLL20hMjY2lkcffdS234YNG9rWj42NZciQIbRo0QKAevXqXerDEBER+cfQ6WypEAzDKNZ2X331FV27diUqKorAwECeeeYZYmNjbcsnTJjAPffcQ58+fXj11Vc5cOCAbdn48eN58cUX6dq1K5MmTeKPP/645MchIiLyT6EQKRVCw4YNsVgsLk2eWbduHcOGDePaa6/lhx9+YOvWrTz99NNkZmba1nnuuefYtWsX1113HcuWLaNp06bMnz8fgHvuuYe///6bO++8kx07dtC+fXvef/99tz82ERGRikghUiqEypUr069fPz788ENSUlIKLE9ISChQtnbtWurUqcPTTz9N+/btadiwIYcOHSqwXqNGjXj44Yf55ZdfGDx4MDNmzLAtq1WrFv/617/49ttv+c9//sPUqVPd+rhEREQqKoVIqTA+/PBDcnJy6NixI9988w379u3jzz//5L333qNz584F1m/YsCGxsbF8+eWXHDhwgPfee8/WywiQlpbGuHHjWLFiBYcOHWLNmjVs2rSJK664AoCHHnqIn3/+mZiYGH7//XeWL19uWyYiInK508QaqTDq1avH77//zksvvcR//vMfjh8/TkREBO3atWPy5MkF1r/xxht5+OGHGTduHBkZGVx33XU8++yzPPfccwB4enpy5swZRowYwYkTJwgPD2fw4MH897//BSAnJ4exY8dy5MgRgoOD6d+/P++8805pPmQREZFyy2IUd8aCyEUkJSUREhJCYmIiwcHBtvL09HRiYmKoW7cufn5+ZVjDknc5PVYREflncPb5fSGdzhYRERERlylEioiIiIjLFCJFRERExGUKkSIiIiLiMoVIEREREXGZQqSIiIiIuEwhUkRERERcphApIiIiIi5TiBQRERERlylEioiIiIjLFCJFiuHDDz8kOjoaPz8/OnXqxMaNG8u6SiIiIqVKIVIqtByrwboDZ/h+21HWHThDjrXkfwr+q6++YsKECUyaNInff/+dVq1a0a9fP06ePFni9y0iIlJeeJV1BUSKa/HO4/x34W6OJ6bbyqqF+DHphqb0b16txO737bff5t577+Wuu+4CYMqUKfz4449Mnz6dJ554osTuV0REpDxRT6RUSIt3HueBz3+3C5AAcYnpPPD57yzeebxE7jczM5MtW7bQp08fW5mHhwd9+vRh3bp1JXKfIiIi5ZFCpFQ4OVaD/y7cjaMT17ll/124u0RObZ8+fZqcnByqVq1qV161alXi4uLcfn8iIiLllUKkVDgbY84W6IHMzwCOJ6azMeZs6VVKRETkMqMQKRXOyXPOA2Rx1nNFeHg4np6enDhxwq78xIkTREVFuf3+REREyiuFSKlwIoP83LqeK3x8fGjXrh1Lly61lVmtVpYuXUrnzp3dfn8iIiLllWZnS4XTsW5lqoX4EZeY7nBcpAWICvGjY93KJXL/EyZMYOTIkbRv356OHTvyv//9j5SUFNtsbRERkcuBQqRUOJ4eFibd0JQHPv8dC9gFScv5fyfd0BRPD4uDrS/d0KFDOXXqFBMnTiQuLo7WrVuzePHiApNtRERE/sl0OlsqpP7NqzF5eFuiQuxPWUeF+DF5eNsSvU4kwLhx4zh06BAZGRls2LCBTp06lej9iYiIlDfqiZQKq3/zalzTNIqNMWc5eS6dyCDzFHZJ9UCKiIhIHoVIqdA8PSx0rl+lrKshIiJy2dHpbBERERFxmUKkiIiIiLhMIVJEREREXKYQKSIiIiIuU4gUEREREZcpRIqIiIiIyxQiRURERMRlCpEiIiIi4jKFSBEXrFq1ihtuuIHq1atjsVj47rvvyrpKIiIiZUIhUio2aw7ErIYdX5v/WnNK9O5SUlJo1aoVH374YYnej4iISHmnnz2Uimv3Alj8OCQdyysLrg79X4OmN5bIXQ4YMIABAwaUyL5FREQqEoVIqZh2L4C5IwDDvjzpuFl+66wSC5JSjmSlQ3oCWDwhMAKAzOwc4lOz8LRYqBLog8VigZwsSD0DFgsERICHB+TkQOopcz8BEeDpidVqcCYlEwODsAAfvD09wDAg5RQYVvAPAy9fc5vkU2DkgF8oePs5rWJ8SiaZOVaCfL0I8D3/lpsWD9kZ4FMJfIOcP770JMhKBS8/8A91vl5mCmScA08fCKh8vm1SIS3RLKtUgX5fPvWs2Ta+weBbqaxrU1B2hvn8WTygUoR5TJWE3OPLP9R8/iuo/K/H8CDfS96fYRicTs7AakBYgDc+Xp7mgpRT5pmo/O2Vctp87fuFgo//Jd/3JclMhfQLXo9ZaWZZvvcvsjIg/fzxFRhZdvUtoss2RI4aNYqEhAS7MW1ff/01w4cP56WXXuI///kPp06dYuLEifz444+cOHGCsLAwWrVqxcSJE+natattu61bt/Lyyy+zatUqEhMTqVWrFj169ODRRx+lUaNGDu+/R48etG7dmv/9739O67h8+XLeeOMNNmzYQFpaGtHR0QwYMIAJEyZQo0YNh9vcf//9/Prrrxw7dozAwEC6dOnCa6+9RpMmTWzr/P777zz++ONs2rQJT09PhgwZwttvv01gYGCB/fXr149ff/2V9evX06FDh4u0aimx5pg9kBcGSDhfZoHFT0CT68DDs5QrJ6XCmgPxB2HNe7B/CfgFY3R/ktjInny2/jC/7DqBn7cnD/Soz6C62Xj9PhN2fgOeXtDpAWjQB/6YC9u/MPfXbhTHm97Fgh2n+XLTYbJyrAxpW4Mx7Srhu/8n2DjVfMNvOhA63msOnVj/oRnyGvaFLg9CWLTd8XYmOYNNB8/y0YoDnEzKoF2dMF7sV53QszuwrHoNko5CtdbQ4wmo0sAMlLnSz8GpP2H5K3D6LwirBz2fhKrN7cNkVjqcPQArX4cjGyEwCvo8D4FV4Ld34eAqCAiHrv+Gut3K94dSymmIXQer34bkOKjVCbo9BpXrFRrSS41hmMfc+imw50fw9oeO90GT6yG4mvvu51wc7P0FNnxkfjFo2Bc6j4OwuuaXnwrCMAxiz6YyY81BftkVR4CvFyM716FvsyiqBhfv+YxLTGfxzuP83/pDpGdZua5lNR6+Mhj/mKV57dVoAHQeC0c2wdr3zC8ldXvA1Q+ZryPPUo492ZkQHwOr3oJDq83XY++JEFob1n4IB34FvxDo+TRENIGNH8Oen8z3g473Q+Nr3Xt8udllGyIv9OmnnzJ27FimTJnCXXfdBcCQIUPIzMxk5syZ1KtXjxMnTrB06VLOnDlj2+6HH35gyJAh9OvXj9mzZ1O/fn1OnjzJvHnzePbZZ/nqq6+KVZ+PP/6YMWPGMHLkSL755huio6OJjY1l1qxZvPXWW7z99tsOt2vXrh3Dhg2jdu3anD17lueee46+ffsSExODp6cnx44do0+fPgwdOpQPPviApKQkHnroIUaNGsXXX39tt6/Y2FjWrl3LuHHjmD59evkJkYfW2p/CLsAwP6APrYW6V5dataQUndkPU3tBZrL5d+ppYn3qM3DyehJSswDwsECroES8Zgw2P5hzBVeH/7vJfGM/73hwS+6auZW/TqTYylqFZuD57TgznOUKqQEL/w1/r8gr2zIDdsyDe5dBRGMAktIyeX/Zfj5be9C2WhWfLDy3TMOy7vW8bZOOwd7FMGyeGWwBcrJh3y/wzWj79T67Dq5/B1oNA+/zPTrHtsLM68Gabf5tWCErGT4ZYvaY5W77zd3Q8jbo/0peT2V5kpYAK1+DjZ/kle2aD38uhFE/Qe1OZVY1m/gY85hLi88r++kR88vJLZ9BUNSl30fySfhuDBxYmle2eXre8RXuuFOiPDp0JpWBH64hMS3LVvbs97tYuP04H9zRhkgXg+SJpHQemL2FrbEJtrKWoZl4LRwLMcvzVgyKgl+ehr9+zCvbPht2fQP3/ApRLYr7kIrn5C6Y1hdyMs2/s9LMf6f2NM8gAKSdBZ8A+LS3eWYl148TYOfXcPNnEFS1NGtdZAqRwOuvv86kSZP48ssvuemmmwBISEhg9erVrFixgu7duwNQp04dOnbsaNsuNTWVu+66i2uvvZb58+fbyuvWrUunTp1ISEgoVn2OHDnC+PHjGT9+PO+8846tPDo6mm7duhW63/vuu89u/RdffJFWrVpx8OBB6tevzw8//IC3tzcffvghHue/1U6ZMoWWLVuyf/9+GjRoYNt+xowZXH/99TzwwANceeWVvP322/j7l/EpAYDkE+5dTyqWjHPw63/zAiSQfsXNTN6SYguQAL0bVSFq/1f2AbJWRzi+zS5AEtGYDUmV+evEUVtRVLAfTT0O4ZU/QPqHQWBV+wCZKzMZlj4PN30MvoGcOpdpFyABRrYMIPjLNwtua1jNYHr3r2aPw7nj5oeHIz8/ZYbN0Npm4Fg4Pi9AArQbBavfyguQ+f3xpdljWh5DZPIJ+wCZy5oNPzwEIxbkne4rC5lpZk9S/gCZK3YdnNztnhB55oB9gMyVcQ6WvgiDPgLfgmeMypu0rGw+WL7fLkDm2njwLHtOnHM5RO48mmgXIEMDvGkbeAbv/AHSO8D8IrfshYI7yE43z1ANnV340BB3Sj0DP/4nL0ACtL4D1k/OC5AAzQbD1s/tA2SuQ2vh5J/lNkRWnL7xEvL444/zwgsv8MMPP9gCJEBgYCCBgYF89913ZGQ4eEMGfv75Z06fPs1jjz3mcHloaGix6jRv3jwyMzMveb8pKSnMmDGDunXrUqtWLQAyMjLw8fGxBUjAFgx/++03W5lhGMyYMYPhw4fTpEkTGjRoUKCn8kIZGRkkJSXZ3UpEYBFfTEVdTyqW9ETYu8iuKKHOABbtSbQrG1Dfh6B9C+y3jb4a9i2xK0qt04uv/7J/jXeMDiXywDf221Zva57GdmbvItuHwO+x9mEjLMCbSkkHzMDoSOIRszcCIPW04w8TMHsxckNxegKc3mu/PLKpeRrPGUcBpTw4vNH5spO7nbdHaUmPhz8XOF++dY55uvtS7fzW+bI9P5Z9OxRRQmoWi3fGOV3+zZYjGC60V7bVytzNR+zKWtcKpXLMQvsVqzaDwxuc7+jgb+b7R2lJT4SjW+zLanaEv5fZl0V3hb0/O9/P9jnur5ubXNYhctGiRbz++ut8//339O7d226Zl5cXn332GTNnziQ0NJSuXbvy1FNP8ccff9jW2bdvH4DdeEN32LdvH8HBwVSrVrxxEB999JEtBC9atIglS5bg4+MDQK9evYiLi+ONN94gMzOT+Ph4nnjiCQCOHz9u28evv/5Kamoq/fr1A2D48OFMmzat0Pt95ZVXCAkJsd1yg6vb1elinpLE2YB2CwTXMNdzs+TkZLZt28a2bdsAiImJYdu2bcTGxrr9vsQZC3h62xdZs/DxtH87y7LiYL3sAmUe1ixzAs0F21o9L5gE4GBb+x15k3tM+njZ7y/HapgD6guTO57S4yIniHKXWxyN97WYA/Kd8SoHZxIc8brIhIvCHlNpKey59/Z3zwQb70LawTPv+CrvLFjw9nReVz9vT3PCWxF5YMHPu+BrquBrNKfw15mHZ8lNhHLE4lHw/gxrwde4Necix1eA++vmJuXglVl2WrZsSXR0NJMmTSI5ObnA8iFDhnDs2DEWLFhA//79WbFiBW3btuWzzz4DcOmblCsMw3DpBXahYcOGsXXrVlauXEmjRo249dZbSU9PB6BZs2bMnDmTt956i4CAAKKioqhbty5Vq1a1652cPn06Q4cOxcvLPNhvv/121qxZw4EDB5ze75NPPkliYqLtdvjw4WI/hkJ5eJqX8QEKvqme/7v/qyUyqWbz5s20adOGNm3aADBhwgTatGnDxIkT3X5f4kRAZWgx1K6oyr653Noy1K5s7p9pJDQdbr/t3p+h6SC7Ir/9ixjRwv7DaO2BM5xsdJv9tkc2Qr3uzuvV8jYIMGddtq4Vike+QzMpPZt4/1rOZ9lGXgH+52dsBlQ5/yXJAf+wvMkx/mFmr0Z+h9ZAg94Ft8tVv6fzZWWpZnvnQbFOV/Av41PwlSKgzZ3Ol7ctZJkrWtzifFmrOyrMLPsqgd7c2t55J8LQDq51MHh4WLijU227ss0H4zlbb6D9inF/mBOynGlyQ+keS/6V88Y659r/K1xxwZVD9i42T2k702a482Vl7LIOkTVq1GDFihUcPXqU/v37c+7cuQLr+Pn5cc011/Dss8+ydu1aRo0axaRJkwBsM6//+usvt9arUaNGJCYm2vUMuiIkJISGDRvSrVs3vv76a/766y+7MZt33HEHcXFxHD16lDNnzvDcc89x6tQp6tWrB8DZs2eZP38+H330EV5eXnh5eVGjRg2ys7OZPn260/v19fUlODjY7lZimt5oXsbnwllrwdVL9PI+PXr0wDCMArfcLxZSCrz9odsjEFIzr2j/zwxrDHXD82Y4bzmUQEzVa7BGtczb9tRfZkir3TmvLOkoza176NM478MlMS2LVWdCyWiWL6xmpcHR381xhxcKqQlX/8c2izgi0JcXBja3W+XtdUnE9/1fwZ4Jn0owaEremL+gajBkWsEeFQ9PGDzVnIENZpi+8V1zZmeu7V+Ys88rhResY+/nyu8Qj8BIuPaNguV+oXDd2xAQVupVsuPpbc7Kr1yv4LI2dzouL46QWtDpX47Lr3qowlzqx9vTk5FdoomuUrAH7db2NalT2fWetQYRgQxqnfflKi0rh8VHfEhrc0/eStZs82oNXcYX3EFgJPR5rnTHlPoFQ79XbV8uAdj1rRkK839R3LsYGg9wfBy1HWnOzC+nLEZJdaeVc/kv8XP48GF69uxJ1apVWbx4MUFBzq/b9vbbb/Pyyy9z+vRpUlJSiI6O5qqrrrILabkSEhKcjl8s7BI/hw8fpkGDBowZM8ZuYk1R9nuhjIwMwsLC+Oijjxg1apTDdaZPn86DDz7I0aNHCQ0N5f333+fdd98t8JN+v/zyC2+99RaxsbF4el68ly8pKYmQkBASExPtAmV6ejoxMTHUrVsXP79LfFO05pgDj5NPmB+QdbqUq8v6uPWxir3EI7B/Kez+zgwbncdyPKAx6w8mMn/rUQJ8PBl9VV1ah6bjc2wTbP0/M5h1vA8q1zfH2m0+P0Sjwz2ciriSP09l8n/rD5KVbXBrh1r0qGUhIH6fedmNzFRoORTqdDZnPG/42Byj1nSQ2fuXL9QCJKVnEXsmlVnrDnIsIZ2rG4Zzc8vKVM48hmXTNPPSPLW7QMtbzZCQ/9IjOZmQEGsOtj+2FSKbmeE1tLb95W6sVkg8bM5k/ns5hNaBK8eYYWPfYtiz2HxddLrf/IAqrQkFxZGeZF5CZ+Mn5nNbryc0G2Q+5tI8BVmYxKNwcLV5eSifQOh0n3lZFkehvbhSzphjXTd+bI6pa3oTNOhV4PiqCI4npLH27zN8v/Uolfy8GNk5moaRgVQJLN71Ik8nZ7D3xDlmrT1IamYOg9vW5JpoLyol/Z3XXs0GQ93ukHLSLEs+ZV4mp3F/81gqCwmx8OcP5lUXgqLMSxD5BsGB5bD7ezNkdh5jXv7n0FrYMRd8gszXbURj9x5fReTs8/tCCpHng9KRI0fo2bMnERERLF68mKysLG655RZGjx5Ny5YtCQoKYvPmzTz44INcd911tvGB33//Pbfccgv9+/dn/PjxNGjQgNOnTzN37lxiY2P58ssvHd5/jx49qFGjBo8++qhdebVq1ahatSofffQR48aN46677mLEiBFER0dz5MgRZs2aRWBgIG+99VaBff7999989dVX9O3bl4iICI4cOcKrr77KmjVr+PPPP4mMNE+DffDBB3Tp0oXAwECWLFnCo48+yquvvsr48ea3t9atW9O/f39effVVu/0nJiYSGRnJt99+y3XXXXfRNi6VEFnOXU6PtcxkpppjjLzyeu5SM7Px8vCwH5uYlWqOI8w//i7LHOaRP5hlZOdgGAZ+3vlCXXaG+YXFJ18PSnam2fPhU3ivSnaOlawcAz9vj7xhKjnZkJNhjlEs7Np/1hxzVqmnHxT2xc0wzMfn6ZsXRm1lPoWPtypvctvGO6D8hMcLZaaaX1YvNpbzUhTx+KoIHL4eL0FmtpVsq5UAn/yvUQftlZ0J1qzycSw5ez1mppjjqfO9f5XK8XURRQ2RGJepkSNHGgMHDrQrO3LkiNGwYUPjyiuvNBISEownnnjCaNu2rRESEmIEBAQYjRs3Np555hkjNTXVbrtNmzYZgwcPNiIiIgxfX1+jQYMGxn333Wfs27fP6f13797dwLwytt3thRdesK2zZMkSo1+/fkZYWJjh5+dnNGnSxHjkkUeMY8eOOdzn0aNHjQEDBhiRkZGGt7e3UbNmTeOOO+4w/vrrL7v17rzzTqNy5cqGj4+P0bJlS2PWrFm2ZZs3bzYAY+PGjQ7vY8CAAcZNN93k9HHll5iYaABGYmKiXXlaWpqxe/duIy0trUj7qcgup8cqIiL/DM4+vy902fZESslTT+Tl9VhFROSfoag9kZf1xBopW5fD95fL4TGKiMjlSSFSSp23tzkeJDU1tYxrUvIyM81fKijKRCQREZGKRD97KKXO09OT0NBQTp48CUBAQMAlXRezvLJarZw6dYqAgADb9TZFRET+KfTJJmUiKsq81l1ukPyn8vDwoHbt2v/IkCwiIpc3hUgpExaLhWrVqhEZGUlWVlZZV6fEXPg75SIiIv8UCpFSpjw9PTVeUEREpAJSF4mIiIiIuEwhUkRERERcphApIiIiIi7TmEgpMbkX2k5KSirjmoiIiEhR5X5uX+wHMxQipcScO3cOgFq1apVxTURERMRV586dIyQkxOly/Xa2lBir1cqxY8cICgoq9nUSk5KSqFWrFocPHy709zul9Og5KZ/0vJQ/ek7KHz0nRWMYBufOnaN69eqFXqZOPZFSYjw8PKhZs6Zb9hUcHKwXfDmj56R80vNS/ug5KX/0nFxcYT2QuTSxRkRERERcphApIiIiIi5TiJRyzdfXl0mTJuHr61vWVZHz9JyUT3peyh89J+WPnhP30sQaEREREXGZeiJFRERExGUKkSIiIiLiMoVIEREREXGZQqSIiIiIuEwhUsqtDz/8kOjoaPz8/OjUqRMbN24s6ypdNl555RU6dOhAUFAQkZGRDBo0iD179titYxgGEydOpFq1avj7+9OnTx/27dtXRjW+/Lz66qtYLBYeeughW5mek7Jx9OhRhg8fTpUqVfD396dFixZs3rzZtlzPS+nKycnh2WefpW7duvj7+1O/fn1eeOEFu9+B1nPiHgqRUi599dVXTJgwgUmTJvH777/TqlUr+vXrx8mTJ8u6apeFlStXMnbsWNavX8+SJUvIysqib9++pKSk2NZ5/fXXee+995gyZQobNmygUqVK9OvXj/T09DKs+eVh06ZNfPzxx7Rs2dKuXM9J6YuPj6dr1654e3uzaNEidu/ezVtvvUVYWJhtHT0vpeu1115j8uTJfPDBB/z555+89tprvP7667z//vu2dfScuIkhUg517NjRGDt2rO3vnJwco3r16sYrr7xShrW6fJ08edIAjJUrVxqGYRhWq9WIiooy3njjDds6CQkJhq+vr/HFF1+UVTUvC+fOnTMaNmxoLFmyxOjevbvx73//2zAMPSdl5fHHHzeuuuoqp8v1vJS+6667zhg9erRd2eDBg41hw4YZhqHnxJ3UEynlTmZmJlu2bKFPnz62Mg8PD/r06cO6devKsGaXr8TERAAqV64MQExMDHFxcXbPUUhICJ06ddJzVMLGjh3LddddZ9f2oOekrCxYsID27dtzyy23EBkZSZs2bZg6daptuZ6X0telSxeWLl3K3r17Adi+fTu//fYbAwYMAPScuJNXWVdA5EKnT58mJyeHqlWr2pVXrVqVv/76q4xqdfmyWq089NBDdO3alebNmwMQFxcH4PA5yl0m7vfll1/y+++/s2nTpgLL9JyUjb///pvJkyczYcIEnnrqKTZt2sT48ePx8fFh5MiRel7KwBNPPEFSUhJNmjTB09OTnJwcXnrpJYYNGwboteJOCpEiUqixY8eyc+dOfvvtt7KuymXt8OHD/Pvf/2bJkiX4+fmVdXXkPKvVSvv27Xn55ZcBaNOmDTt37mTKlCmMHDmyjGt3eZo7dy6zZ89mzpw5NGvWjG3btvHQQw9RvXp1PSduptPZUu6Eh4fj6enJiRMn7MpPnDhBVFRUGdXq8jRu3Dh++OEHli9fTs2aNW3luc+DnqPSs2XLFk6ePEnbtm3x8vLCy8uLlStX8t577+Hl5WXrVdFzUrqqVatG06ZN7cquuOIKYmNjAb1WysKjjz7KE088wW233UaLFi248847efjhh3nllVcAPSfupBAp5Y6Pjw/t2rVj6dKltjKr1crSpUvp3LlzGdbs8mEYBuPGjWP+/PksW7aMunXr2i2vW7cuUVFRds9RUlISGzZs0HNUQnr37s2OHTvYtm2b7da+fXuGDRvGtm3bqFevnp6TMtC1a9cCl7/au3cvderUAfRaKQupqal4eNjHG09PT6xWK6DnxK3KemaPiCNffvml4evra3z22WfG7t27jfvuu88IDQ014uLiyrpql4UHHnjACAkJMVasWGEcP37cdktNTbWt8+qrrxqhoaHG999/b/zxxx/GwIEDjbp16xppaWllWPPLS/7Z2Yah56QsbNy40fDy8jJeeuklY9++fcbs2bONgIAA4/PPP7eto+eldI0cOdKoUaOG8cMPPxgxMTHGt99+a4SHhxuPPfaYbR09J+6hECnl1vvvv2/Url3b8PHxMTp27GisX7++rKt02QAc3mbMmGFbx2q1Gs8++6xRtWpVw9fX1+jdu7exZ8+esqv0ZejCEKnnpGwsXLjQaN68ueHr62s0adLE+OSTT+yW63kpXUlJSca///1vo3bt2oafn59Rr1494+mnnzYyMjJs6+g5cQ+LYeS7hLuIiIiISBFoTKSIiIiIuEwhUkRERERcphApIiIiIi5TiBQRERERlylEioiIiIjLFCJFRERExGUKkSIiIiLiMoVIEREREXGZQqSIXHY+++wzLBYLFouFgwcPFlg+atQoLBYL0dHRZVYHKTvPPfec7bkREecUIkWkwlmxYoXtQ74ot88++6ysq1xh9OjRw9Zunp6e7Nq1q9D1Dx48aFv/ueeeK51Kiki5oBApIlKBlWSvqdVqVTAUEae8yroCIiKX4oEHHmDMmDGFrlOzZk2X9vnZZ5+p9/K8b775hu3bt9OqVauyroqIlDMKkSJSoUVGRtK8efOyrsY/TlBQEBkZGWRmZjJx4kS+//77sq6SiJQzOp0tIiIFVK5cmXvuuQeABQsWsHnz5jKukYiUNwqRIiIXKOo4w4ULF9K/f38iIiIICAigUaNGPProo8TFxQEQHR2NxWJh1KhRF71Pq9XKJ598QpcuXQgLC6NSpUq0bNmSl156idTU1ALr584gnjlzJgCHDh1yOKnoUjz11FP4+fkBMHHixGLto6iz0PNP0HE0lODC5yQuLo5HHnmERo0aERAQQI0aNbj11lsLTAQ6ePAg48ePp1GjRvj7+1O1alWGDRvGgQMHivwYEhISmDRpEs2aNSMwMJDKlSvTs2dPvvjiiyJtn56ezgcffEDv3r2JiorCx8eHyMhI+vTpw7Rp08jOzna67YXH0JYtWxg1ahR169bF19dXM8ilTOl0tohIMYwdO5aPPvrIrmzfvn28+eabfP755/z0009F3ldqaip9+/Zl6dKlduU7duxgx44dLFiwgGXLllGpUiW31L2oatSowf3338+7777LokWLWLduHZ07dy7VOjiyfft2+vfvbwvrAGlpacybN4+ffvqJxYsXc9VVV7Fs2TIGDx5MYmKibb309HTmzJnDokWLWL16Nc2aNSv0vmJiYrjmmmvsQmdKSgorVqxgxYoVfPfdd8yePRsvL8cfp9u3b2fgwIEcOnTIrvzUqVMsXbqUpUuX8vHHH7Nw4UKqVq1aaF2mTJnCgw8+WGjoFClN6okUEXHR66+/bguQtWrV4sMPP2TDhg2sWrWKp59+msTERG6++WaHPYiO3HvvvSxfvpyRI0fy448/smXLFubPn28LbBs3buTFF1+022bMmDHs2LGDgQMHAlC9enVb6Mx/u1RPPvkkAQEBADz77LOXvL9LlZqayk033URmZiYvv/wya9asYf369Tz33HP4+PiQkpLCnXfeyf79+xk0aBBBQUG8++67rF+/nt9++42HH34Yi8VCfHw8d99990Xvb+jQocTExPCvf/2LX3/9lU2bNjFt2jQaNWoEwNy5c3n00Ucdbrt//366d+/OoUOHCA4O5sknn2T+/Pls3ryZn3/+mbFjx+Ll5cWmTZsYOHAgWVlZTuuxadMmxo0bR82aNfnggw9sj+eVV14pXkOKuIMhIlLBLF++3AAMwHjggQeMHTt2OL2dOHGiwPYzZsywbR8TE1Ng+ciRIw3AqFOnToFlx48fN/z8/AzAaNCggXHq1KkC66xZs8bw8fGx3cfIkSMLrQNg/N///V+BddLT043mzZsbgFGlShUjKyvLpboWR/fu3Qvs79FHH7XVc+XKlXbrx8TE2JZNmjSpwP4u1taO9jNjxowCy3MfJ2CEh4cb+/fvL7DOBx98YFsnIiLCaNiwoXHy5MkC6+V/PL///nuB5ZMmTbJ7bubMmVNgnaSkJKNVq1YGYHh4eBg7duwosE6XLl0MwGjTpo3D48QwDGPRokWGh4eHARiffPJJgeV16tSx1aNFixZGfHy8w/2IlAX1RIpIhTZ58mRatGjh9HbhKedLNXPmTNLT0wH43//+R3h4eIF1unTpwtixY4u8z8GDBzN8+PAC5b6+vowbNw6AM2fOsHv37mLW+tI89thjBAYGAuWjN/KFF16gfv36BcpHjx5tG8N56tQp3nvvPSIiIgqs98ADD9j+v3r16kLv6/rrr+f2228vUB4UFMQnn3wCmONZp0yZYrd89erVrF27FjCPGUfHCUD//v25+eabAS56WakPP/yQ0NDQQtcRKU0KkSIiLvj1118BCA8PZ8CAAU7XGzFiRJH3OWzYMKfL2rVrZ/v/33//XeR9ulN4eDjjx48HYNWqVbY2KAsWi4Vbb73V4TJ/f38aNmwIQFhYGP369XO4Xt26dQkKCgIu3qZ33XWX02UdO3a0jam8sE0WLFgAQOPGjWnRokWh99GtWzfAPGXtbLxjrVq1uPrqqwvdj0hpU4gUkQpt0qRJGIbh9ObuX1zZuXMnAK1bt8bDw/lbaIsWLfDx8SnSPps0aeJ0WeXKlW3/P3fuXBFr6X6PPPIIISEhQPFnartDeHi4XZtcKLenrkGDBoXOXM5d72Jt2qFDh0KXd+zYEYC9e/eSmZlpK8+9JNKePXsu+rOcub3NWVlZnD171uH9tGzZstB6iJQFhUgRERfEx8cDODxNmp+np2ehYSe/3IkrjuQPqjk5OUXaX0kICwvj4YcfBmDdunUsWrSoTOpRWFtBXnsVdb2LtWlkZGShy3NnVBuGYTs2AE6ePFnods44m4wVFhZWrP2JlCRd4kdERIrk4Ycf5t133yU+Pp6JEycWejr/n6K412HMDaetWrXi888/L/J2NWrUcFju6elZrHqIlCSFSBERF4SFhREXF8epU6cKXS8nJ8euZ+qfIDg4mEceeYSnn36azZs38/3331/0N7Xz96RarVan66WkpLitnu504sQJatWqVehyMMNm/t7CKlWqAJCcnKyf5ZR/LJ3OFhFxQe5Eim3bthUainbs2EFGRkaJ16e0f7Fk/PjxtpnGueNRC5M7gQUoNFTv3bvXPRV0s02bNhVpecOGDe3GwLZp0wYwJ+7kvyi6yD+JQqSIiAt69+4NwOnTpwsdFzhr1qxSqU/uJW1KI7ACBAYG8vjjjwPmr7F88803ha5ft25d2/8L+/3tov6EYGnL/VlJRzZt2mSbaNWnTx+7ZTfeeCNgjpV89913S66CImVIIVJExAUjR47E19cXgIceeojTp08XWGfdunV8+OGHpVKfatWqAeZEjtKavT1mzBjbhJLXXnut0HWbN29um2D0wQcfOAy7c+fOZd68ee6vqBssWLCAuXPnFihPTk7m/vvvB8xT9rn/z9W3b1/bzO033njD4T7y27FjBwsXLnRTrUVKh0KkiIgLqlevzqRJkwDzZ+3atWvH5MmT2bRpE7/99hvPPvssvXv3pnr16rYZ3CV5yrlLly6AOd7wX//6F+vXr2f//v22W0kICAjgySefBHAYovPz8vKyBaydO3fSq1cvvv/+e7Zu3crixYu5++67uf32222Po7xp3749d9xxB2PHjmX58uVs2bKFGTNm0L59e7Zu3QqYv6Pu6BI8c+bMoXLlyuTk5DB06FBuvPFGZs+ezcaNG9myZQuLFi3i5ZdfpnPnzrRs2ZKVK1eW9sMTuSSaWCMi4qInnniCQ4cO8fHHHxMbG8uYMWPsloeHhzNv3jwGDx4M5J1yLgm9evXiyiuvZP369cyZM4c5c+bYLb/YmMXiuv/++3njjTc4evToRdd95plnWL58OevXr2ft2rUMGjTIbnmPHj344IMPyuUElLlz59K7d28++ugjh79+NGTIEN5++22H29avX59169YxZMgQdu7cycKFCwvtbQwODnZbvUVKg3oiRURcZLFYmDJlCt9//z19+/alcuXK+Pn50aBBA8aPH8/WrVtp3749SUlJALaLdJcEDw8PfvnlF5555hlatWpFYGBgqUy28fPz4+mnny7SugEBASxbtoyXXnqJFi1a4O/vT3BwMB06dOCDDz7g119/pVKlSiVc4+KpW7cuW7Zs4amnnuKKK64gICCAkJAQunXrxueff87XX3+Nl5fz/phGjRqxbds25syZw5AhQ6hduzb+/v74+PhQrVo1evTowTPPPMOWLVvK9CLuIsVhMUrqa6qIyGXsyJEjtkvDfPrpp9x9991lXCMREfdST6SISAnIP9v4yiuvLMOaiIiUDPVEioi4KCUlhaSkJNvM6Att3bqV7t27c+7cOdq1a1fopW1ERCoqTawREXHRqVOnuOKKKxg0aBD9+/encePG+Pr6cuzYMRYvXsy0adNIS0vDYrE4nXQhIlLRqSdSRMRFBw8etLuItiM+Pj5MnTqVESNGlFKtRERKl0KkiIiLsrKymD9/PosXL2bTpk2cOnWKs2fPEhAQQHR0NH369OHBBx+kTp06ZV1VEZESoxApIiIiIi7T7GwRERERcZlCpIiIiIi4TCFSRERERFymECkiIiIiLlOIFBERERGXKUSKiIiIiMsUIkVERETEZQqRIiIiIuKy/wdgJU0OHgxXE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211" y="1705551"/>
            <a:ext cx="6357072" cy="431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This is </a:t>
            </a:r>
            <a:r>
              <a:rPr lang="en-CA" sz="2200" dirty="0">
                <a:solidFill>
                  <a:schemeClr val="accent3">
                    <a:lumMod val="25000"/>
                  </a:schemeClr>
                </a:solidFill>
                <a:latin typeface="Abadi" panose="020B0604020104020204" pitchFamily="34" charset="0"/>
              </a:rPr>
              <a:t>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a:t>
            </a:r>
            <a:r>
              <a:rPr lang="en-US" sz="2200" dirty="0">
                <a:solidFill>
                  <a:schemeClr val="accent3">
                    <a:lumMod val="25000"/>
                  </a:schemeClr>
                </a:solidFill>
                <a:latin typeface="Abadi" panose="020B0604020104020204" pitchFamily="34" charset="0"/>
              </a:rPr>
              <a:t>shows successful and unsuccessful landing for different </a:t>
            </a:r>
            <a:r>
              <a:rPr lang="en-US" sz="2200" dirty="0" smtClean="0">
                <a:solidFill>
                  <a:schemeClr val="accent3">
                    <a:lumMod val="25000"/>
                  </a:schemeClr>
                </a:solidFill>
                <a:latin typeface="Abadi" panose="020B0604020104020204" pitchFamily="34" charset="0"/>
              </a:rPr>
              <a:t>launch site </a:t>
            </a:r>
            <a:r>
              <a:rPr lang="en-US" sz="2200" dirty="0">
                <a:solidFill>
                  <a:schemeClr val="accent3">
                    <a:lumMod val="25000"/>
                  </a:schemeClr>
                </a:solidFill>
                <a:latin typeface="Abadi" panose="020B0604020104020204" pitchFamily="34" charset="0"/>
              </a:rPr>
              <a:t>with respect to </a:t>
            </a:r>
            <a:r>
              <a:rPr lang="en-US" sz="2200" dirty="0" err="1" smtClean="0">
                <a:solidFill>
                  <a:schemeClr val="accent3">
                    <a:lumMod val="25000"/>
                  </a:schemeClr>
                </a:solidFill>
                <a:latin typeface="Abadi" panose="020B0604020104020204" pitchFamily="34" charset="0"/>
              </a:rPr>
              <a:t>PayLoad</a:t>
            </a:r>
            <a:r>
              <a:rPr lang="en-US" sz="2200" dirty="0" smtClean="0">
                <a:solidFill>
                  <a:schemeClr val="accent3">
                    <a:lumMod val="25000"/>
                  </a:schemeClr>
                </a:solidFill>
                <a:latin typeface="Abadi" panose="020B0604020104020204" pitchFamily="34" charset="0"/>
              </a:rPr>
              <a:t> Mass.</a:t>
            </a:r>
          </a:p>
          <a:p>
            <a:pPr>
              <a:lnSpc>
                <a:spcPct val="100000"/>
              </a:lnSpc>
              <a:spcBef>
                <a:spcPts val="1400"/>
              </a:spcBef>
            </a:pPr>
            <a:r>
              <a:rPr lang="en-US" sz="2200" dirty="0" smtClean="0">
                <a:solidFill>
                  <a:schemeClr val="accent3">
                    <a:lumMod val="25000"/>
                  </a:schemeClr>
                </a:solidFill>
                <a:latin typeface="Abadi" panose="020B0604020104020204" pitchFamily="34" charset="0"/>
              </a:rPr>
              <a:t>For </a:t>
            </a:r>
            <a:r>
              <a:rPr lang="en-US" sz="2200" dirty="0">
                <a:solidFill>
                  <a:schemeClr val="accent3">
                    <a:lumMod val="25000"/>
                  </a:schemeClr>
                </a:solidFill>
                <a:latin typeface="Abadi" panose="020B0604020104020204" pitchFamily="34" charset="0"/>
              </a:rPr>
              <a:t>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1777423"/>
            <a:ext cx="63627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This </a:t>
            </a:r>
            <a:r>
              <a:rPr lang="en-US" sz="2200" dirty="0" smtClean="0">
                <a:solidFill>
                  <a:schemeClr val="accent3">
                    <a:lumMod val="25000"/>
                  </a:schemeClr>
                </a:solidFill>
                <a:latin typeface="Abadi" panose="020B0604020104020204" pitchFamily="34" charset="0"/>
              </a:rPr>
              <a:t>bar </a:t>
            </a:r>
            <a:r>
              <a:rPr lang="en-US" sz="2200" dirty="0">
                <a:solidFill>
                  <a:schemeClr val="accent3">
                    <a:lumMod val="25000"/>
                  </a:schemeClr>
                </a:solidFill>
                <a:latin typeface="Abadi" panose="020B0604020104020204" pitchFamily="34" charset="0"/>
              </a:rPr>
              <a:t>chart </a:t>
            </a:r>
            <a:r>
              <a:rPr lang="en-US" sz="2200" dirty="0" smtClean="0">
                <a:solidFill>
                  <a:schemeClr val="accent3">
                    <a:lumMod val="25000"/>
                  </a:schemeClr>
                </a:solidFill>
                <a:latin typeface="Abadi" panose="020B0604020104020204" pitchFamily="34" charset="0"/>
              </a:rPr>
              <a:t>shows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lnSpc>
                <a:spcPct val="100000"/>
              </a:lnSpc>
              <a:spcBef>
                <a:spcPts val="1400"/>
              </a:spcBef>
            </a:pPr>
            <a:r>
              <a:rPr lang="en-US" sz="2200" dirty="0">
                <a:solidFill>
                  <a:schemeClr val="accent3">
                    <a:lumMod val="25000"/>
                  </a:schemeClr>
                </a:solidFill>
                <a:latin typeface="Abadi" panose="020B0604020104020204" pitchFamily="34" charset="0"/>
              </a:rPr>
              <a:t>ES-L1, GEO, </a:t>
            </a:r>
            <a:r>
              <a:rPr lang="en-US" sz="2200" dirty="0" smtClean="0">
                <a:solidFill>
                  <a:schemeClr val="accent3">
                    <a:lumMod val="25000"/>
                  </a:schemeClr>
                </a:solidFill>
                <a:latin typeface="Abadi" panose="020B0604020104020204" pitchFamily="34" charset="0"/>
              </a:rPr>
              <a:t>HEO and </a:t>
            </a:r>
            <a:r>
              <a:rPr lang="en-US" sz="2200" dirty="0">
                <a:solidFill>
                  <a:schemeClr val="accent3">
                    <a:lumMod val="25000"/>
                  </a:schemeClr>
                </a:solidFill>
                <a:latin typeface="Abadi" panose="020B0604020104020204" pitchFamily="34" charset="0"/>
              </a:rPr>
              <a:t>SSO orbits have high success rate.</a:t>
            </a: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437" y="1410280"/>
            <a:ext cx="6927536" cy="468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This </a:t>
            </a:r>
            <a:r>
              <a:rPr lang="en-US" sz="2200" dirty="0" smtClean="0">
                <a:solidFill>
                  <a:schemeClr val="accent3">
                    <a:lumMod val="25000"/>
                  </a:schemeClr>
                </a:solidFill>
                <a:latin typeface="Abadi" panose="020B0604020104020204" pitchFamily="34" charset="0"/>
              </a:rPr>
              <a:t>scatter plot shows the </a:t>
            </a:r>
            <a:r>
              <a:rPr lang="en-US" sz="2200" dirty="0">
                <a:solidFill>
                  <a:schemeClr val="accent3">
                    <a:lumMod val="25000"/>
                  </a:schemeClr>
                </a:solidFill>
                <a:latin typeface="Abadi" panose="020B0604020104020204" pitchFamily="34" charset="0"/>
              </a:rPr>
              <a:t>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can be seen that GEO, SSO, ES-L1 and HEO are successful irrespective of Flight No.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1633194"/>
            <a:ext cx="569595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This is a </a:t>
            </a:r>
            <a:r>
              <a:rPr lang="en-US" sz="2200" dirty="0" smtClean="0">
                <a:solidFill>
                  <a:schemeClr val="accent3">
                    <a:lumMod val="25000"/>
                  </a:schemeClr>
                </a:solidFill>
                <a:latin typeface="Abadi" panose="020B0604020104020204" pitchFamily="34" charset="0"/>
              </a:rPr>
              <a:t>scatter plot </a:t>
            </a:r>
            <a:r>
              <a:rPr lang="en-US" sz="2200" dirty="0">
                <a:solidFill>
                  <a:schemeClr val="accent3">
                    <a:lumMod val="25000"/>
                  </a:schemeClr>
                </a:solidFill>
                <a:latin typeface="Abadi" panose="020B0604020104020204" pitchFamily="34" charset="0"/>
              </a:rPr>
              <a:t>of payload vs. orbit type</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can see the success outcomes for different Orbit in respect of different Payload Masses.</a:t>
            </a:r>
          </a:p>
          <a:p>
            <a:pPr>
              <a:lnSpc>
                <a:spcPct val="100000"/>
              </a:lnSpc>
              <a:spcBef>
                <a:spcPts val="1400"/>
              </a:spcBef>
            </a:pPr>
            <a:r>
              <a:rPr lang="en-US" sz="2200" dirty="0" smtClean="0">
                <a:solidFill>
                  <a:schemeClr val="accent3">
                    <a:lumMod val="25000"/>
                  </a:schemeClr>
                </a:solidFill>
                <a:latin typeface="Abadi" panose="020B0604020104020204" pitchFamily="34" charset="0"/>
              </a:rPr>
              <a:t>Almost all the orbits except VLEO, ISS and PO don’t use for Payload Mass greater than 8000kg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1620838"/>
            <a:ext cx="580072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This </a:t>
            </a:r>
            <a:r>
              <a:rPr lang="en-US" sz="2200" dirty="0" smtClean="0">
                <a:solidFill>
                  <a:schemeClr val="accent3">
                    <a:lumMod val="25000"/>
                  </a:schemeClr>
                </a:solidFill>
                <a:latin typeface="Abadi" panose="020B0604020104020204" pitchFamily="34" charset="0"/>
              </a:rPr>
              <a:t>line </a:t>
            </a:r>
            <a:r>
              <a:rPr lang="en-US" sz="2200" dirty="0">
                <a:solidFill>
                  <a:schemeClr val="accent3">
                    <a:lumMod val="25000"/>
                  </a:schemeClr>
                </a:solidFill>
                <a:latin typeface="Abadi" panose="020B0604020104020204" pitchFamily="34" charset="0"/>
              </a:rPr>
              <a:t>chart </a:t>
            </a:r>
            <a:r>
              <a:rPr lang="en-US" sz="2200" dirty="0" smtClean="0">
                <a:solidFill>
                  <a:schemeClr val="accent3">
                    <a:lumMod val="25000"/>
                  </a:schemeClr>
                </a:solidFill>
                <a:latin typeface="Abadi" panose="020B0604020104020204" pitchFamily="34" charset="0"/>
              </a:rPr>
              <a:t>shows yearly </a:t>
            </a:r>
            <a:r>
              <a:rPr lang="en-US" sz="2200" dirty="0">
                <a:solidFill>
                  <a:schemeClr val="accent3">
                    <a:lumMod val="25000"/>
                  </a:schemeClr>
                </a:solidFill>
                <a:latin typeface="Abadi" panose="020B0604020104020204" pitchFamily="34" charset="0"/>
              </a:rPr>
              <a:t>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can be seen </a:t>
            </a:r>
            <a:r>
              <a:rPr lang="en-US" sz="2200" dirty="0">
                <a:solidFill>
                  <a:schemeClr val="accent3">
                    <a:lumMod val="25000"/>
                  </a:schemeClr>
                </a:solidFill>
                <a:latin typeface="Abadi" panose="020B0604020104020204" pitchFamily="34" charset="0"/>
              </a:rPr>
              <a:t>that  the </a:t>
            </a:r>
            <a:r>
              <a:rPr lang="en-US" sz="2200" dirty="0" smtClean="0">
                <a:solidFill>
                  <a:schemeClr val="accent3">
                    <a:lumMod val="25000"/>
                  </a:schemeClr>
                </a:solidFill>
                <a:latin typeface="Abadi" panose="020B0604020104020204" pitchFamily="34" charset="0"/>
              </a:rPr>
              <a:t>success </a:t>
            </a:r>
            <a:r>
              <a:rPr lang="en-US" sz="2200" dirty="0">
                <a:solidFill>
                  <a:schemeClr val="accent3">
                    <a:lumMod val="25000"/>
                  </a:schemeClr>
                </a:solidFill>
                <a:latin typeface="Abadi" panose="020B0604020104020204" pitchFamily="34" charset="0"/>
              </a:rPr>
              <a:t>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1633195"/>
            <a:ext cx="553402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are the names of all the launch sites.</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9509"/>
          <a:stretch/>
        </p:blipFill>
        <p:spPr bwMode="auto">
          <a:xfrm>
            <a:off x="1048346" y="2479960"/>
            <a:ext cx="8165190" cy="200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These are the </a:t>
            </a:r>
            <a:r>
              <a:rPr lang="en-US" sz="2200" dirty="0">
                <a:solidFill>
                  <a:schemeClr val="accent3">
                    <a:lumMod val="25000"/>
                  </a:schemeClr>
                </a:solidFill>
                <a:latin typeface="Abadi" panose="020B0604020104020204" pitchFamily="34" charset="0"/>
              </a:rPr>
              <a:t>5 records where launch sites begin with `CCA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6262"/>
          <a:stretch/>
        </p:blipFill>
        <p:spPr bwMode="auto">
          <a:xfrm>
            <a:off x="1205564" y="2487036"/>
            <a:ext cx="9201150" cy="394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id 45596 Kg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548" y="2744066"/>
            <a:ext cx="24479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average payload mass carried by booster version F9 </a:t>
            </a:r>
            <a:r>
              <a:rPr lang="en-US" sz="2200" dirty="0" smtClean="0">
                <a:solidFill>
                  <a:schemeClr val="accent3">
                    <a:lumMod val="25000"/>
                  </a:schemeClr>
                </a:solidFill>
                <a:latin typeface="Abadi" panose="020B0604020104020204" pitchFamily="34" charset="0"/>
              </a:rPr>
              <a:t>v1.1 is 2928.4Kg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3105150"/>
            <a:ext cx="28765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953491"/>
            <a:ext cx="10138588" cy="34774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order to determine successful landing of SpaceX  Falcon 9 rocket launches, a prediction model has been deployed. For the purpose, data has ben collected via API and web scrapping, then data wrangling an cleaning have been performed. Exploratory data analysis has been performed to gather insights from the data. Then data has been split into train and test data. Various ML classifier model have been applied with hyper parameter tuning and best model i.e. Decision Tree has been selected with accuracy of 89%.</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first successful landing outcome on ground </a:t>
            </a:r>
            <a:r>
              <a:rPr lang="en-US" sz="2200" dirty="0" smtClean="0">
                <a:solidFill>
                  <a:schemeClr val="accent3">
                    <a:lumMod val="25000"/>
                  </a:schemeClr>
                </a:solidFill>
                <a:latin typeface="Abadi"/>
              </a:rPr>
              <a:t>pad is on 22</a:t>
            </a:r>
            <a:r>
              <a:rPr lang="en-US" sz="2200" baseline="30000" dirty="0" smtClean="0">
                <a:solidFill>
                  <a:schemeClr val="accent3">
                    <a:lumMod val="25000"/>
                  </a:schemeClr>
                </a:solidFill>
                <a:latin typeface="Abadi"/>
              </a:rPr>
              <a:t>nd</a:t>
            </a:r>
            <a:r>
              <a:rPr lang="en-US" sz="2200" dirty="0" smtClean="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114675"/>
            <a:ext cx="23431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Here is the list of </a:t>
            </a:r>
            <a:r>
              <a:rPr lang="en-US" sz="2200" dirty="0">
                <a:solidFill>
                  <a:schemeClr val="accent3">
                    <a:lumMod val="25000"/>
                  </a:schemeClr>
                </a:solidFill>
                <a:latin typeface="Abadi"/>
              </a:rPr>
              <a:t>the names of boosters which have successfully landed on drone ship and had payload 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341" y="3339812"/>
            <a:ext cx="40767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are the total </a:t>
            </a:r>
            <a:r>
              <a:rPr lang="en-US" sz="2200" dirty="0">
                <a:solidFill>
                  <a:schemeClr val="accent3">
                    <a:lumMod val="25000"/>
                  </a:schemeClr>
                </a:solidFill>
                <a:latin typeface="Abadi" panose="020B0604020104020204" pitchFamily="34" charset="0"/>
              </a:rPr>
              <a:t>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204"/>
          <a:stretch/>
        </p:blipFill>
        <p:spPr bwMode="auto">
          <a:xfrm>
            <a:off x="6266496" y="4150735"/>
            <a:ext cx="1820379" cy="70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497" y="3168361"/>
            <a:ext cx="182037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738" y="2911186"/>
            <a:ext cx="28098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is the list of </a:t>
            </a:r>
            <a:r>
              <a:rPr lang="en-US" sz="2200" dirty="0">
                <a:solidFill>
                  <a:schemeClr val="accent3">
                    <a:lumMod val="25000"/>
                  </a:schemeClr>
                </a:solidFill>
                <a:latin typeface="Abadi" panose="020B0604020104020204" pitchFamily="34" charset="0"/>
              </a:rPr>
              <a:t>the 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131" y="2276187"/>
            <a:ext cx="386715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3000375"/>
            <a:ext cx="46386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Here is the Ranking for count </a:t>
            </a:r>
            <a:r>
              <a:rPr lang="en-US" sz="2200" dirty="0">
                <a:solidFill>
                  <a:schemeClr val="accent3">
                    <a:lumMod val="25000"/>
                  </a:schemeClr>
                </a:solidFill>
                <a:latin typeface="Abadi"/>
              </a:rPr>
              <a:t>of landing outcomes (such as Failure (drone ship) or Success (ground pad)) between the date 2010-06-04 and 2017-03-20, in descending </a:t>
            </a:r>
            <a:r>
              <a:rPr lang="en-US" sz="2200" dirty="0" smtClean="0">
                <a:solidFill>
                  <a:schemeClr val="accent3">
                    <a:lumMod val="25000"/>
                  </a:schemeClr>
                </a:solidFill>
                <a:latin typeface="Abadi"/>
              </a:rPr>
              <a:t>order</a:t>
            </a: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971" y="3482398"/>
            <a:ext cx="29527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dirty="0" smtClean="0">
                <a:latin typeface="Abadi"/>
              </a:rPr>
              <a:t>This map shows the all launch site locations on the global map, site names can be seen too. </a:t>
            </a:r>
            <a:endParaRPr lang="en-US" sz="2400" dirty="0">
              <a:latin typeface="Abadi"/>
            </a:endParaRP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for Launch site locations </a:t>
            </a:r>
            <a:endParaRPr lang="en-US" dirty="0">
              <a:solidFill>
                <a:srgbClr val="0B49CB"/>
              </a:solidFill>
              <a:latin typeface="Abadi"/>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236" y="2620549"/>
            <a:ext cx="8153400" cy="380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map shows all the successful (Green) and failure (Red) outcomes for all launch sites.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for Markers </a:t>
            </a:r>
            <a:r>
              <a:rPr lang="en-US" dirty="0">
                <a:solidFill>
                  <a:srgbClr val="0B49CB"/>
                </a:solidFill>
                <a:latin typeface="Abadi"/>
              </a:rPr>
              <a:t>for </a:t>
            </a:r>
            <a:r>
              <a:rPr lang="en-US" dirty="0">
                <a:solidFill>
                  <a:srgbClr val="0B49CB"/>
                </a:solidFill>
                <a:latin typeface="Abadi"/>
              </a:rPr>
              <a:t>launch </a:t>
            </a:r>
            <a:r>
              <a:rPr lang="en-US" dirty="0" smtClean="0">
                <a:solidFill>
                  <a:srgbClr val="0B49CB"/>
                </a:solidFill>
                <a:latin typeface="Abadi"/>
              </a:rPr>
              <a:t>outcomes</a:t>
            </a:r>
            <a:endParaRPr lang="en-US" dirty="0">
              <a:solidFill>
                <a:srgbClr val="0B49CB"/>
              </a:solidFill>
              <a:latin typeface="Abadi"/>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310" y="3051754"/>
            <a:ext cx="5222955" cy="264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47" y="3059431"/>
            <a:ext cx="5512579" cy="264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below map shows the distance of coastline from launch site  VAFB SLC-4E and the distance if approx. 28.27km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a:t>
            </a:r>
            <a:r>
              <a:rPr lang="en-US" dirty="0">
                <a:solidFill>
                  <a:srgbClr val="0B49CB"/>
                </a:solidFill>
                <a:latin typeface="Abadi"/>
              </a:rPr>
              <a:t>shows distance from launch site to its proximities </a:t>
            </a:r>
            <a:endParaRPr lang="en-US" dirty="0">
              <a:solidFill>
                <a:srgbClr val="0B49CB"/>
              </a:solidFill>
              <a:latin typeface="Abadi"/>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242" y="2510270"/>
            <a:ext cx="8401050" cy="391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5" y="2008785"/>
            <a:ext cx="10000249" cy="29095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200" dirty="0" smtClean="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In </a:t>
            </a:r>
            <a:r>
              <a:rPr lang="en-US" sz="2200" dirty="0">
                <a:solidFill>
                  <a:schemeClr val="accent3">
                    <a:lumMod val="25000"/>
                  </a:schemeClr>
                </a:solidFill>
                <a:latin typeface="Abadi" panose="020B0604020104020204" pitchFamily="34" charset="0"/>
              </a:rPr>
              <a:t>this project, we will predict if the Falcon 9 first stage will land successfully. </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This pie chart shows the </a:t>
            </a:r>
            <a:r>
              <a:rPr lang="en-US" sz="2200" dirty="0">
                <a:solidFill>
                  <a:schemeClr val="accent3">
                    <a:lumMod val="25000"/>
                  </a:schemeClr>
                </a:solidFill>
                <a:latin typeface="Abadi"/>
              </a:rPr>
              <a:t>launch success count for all </a:t>
            </a:r>
            <a:r>
              <a:rPr lang="en-US" sz="2200" dirty="0" smtClean="0">
                <a:solidFill>
                  <a:schemeClr val="accent3">
                    <a:lumMod val="25000"/>
                  </a:schemeClr>
                </a:solidFill>
                <a:latin typeface="Abadi"/>
              </a:rPr>
              <a:t>sites</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a:t>
            </a:r>
            <a:r>
              <a:rPr lang="en-US" dirty="0">
                <a:solidFill>
                  <a:srgbClr val="0B49CB"/>
                </a:solidFill>
                <a:latin typeface="Abadi"/>
              </a:rPr>
              <a:t>success count for all sites</a:t>
            </a:r>
            <a:endParaRPr lang="en-US" dirty="0">
              <a:solidFill>
                <a:srgbClr val="0B49CB"/>
              </a:solidFill>
              <a:latin typeface="Abadi"/>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02" y="2423392"/>
            <a:ext cx="10308809" cy="360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shows the </a:t>
            </a:r>
            <a:r>
              <a:rPr lang="en-US" sz="2200" dirty="0" smtClean="0">
                <a:solidFill>
                  <a:schemeClr val="accent3">
                    <a:lumMod val="25000"/>
                  </a:schemeClr>
                </a:solidFill>
                <a:latin typeface="Abadi"/>
              </a:rPr>
              <a:t>pie chart </a:t>
            </a:r>
            <a:r>
              <a:rPr lang="en-US" sz="2200" dirty="0">
                <a:solidFill>
                  <a:schemeClr val="accent3">
                    <a:lumMod val="25000"/>
                  </a:schemeClr>
                </a:solidFill>
                <a:latin typeface="Abadi"/>
              </a:rPr>
              <a:t>for the launch site i.e. KSC </a:t>
            </a:r>
            <a:r>
              <a:rPr lang="en-US" sz="2200" dirty="0" smtClean="0">
                <a:solidFill>
                  <a:schemeClr val="accent3">
                    <a:lumMod val="25000"/>
                  </a:schemeClr>
                </a:solidFill>
                <a:latin typeface="Abadi"/>
              </a:rPr>
              <a:t>LC-39A </a:t>
            </a:r>
            <a:r>
              <a:rPr lang="en-US" sz="2200" dirty="0" smtClean="0">
                <a:solidFill>
                  <a:schemeClr val="accent3">
                    <a:lumMod val="25000"/>
                  </a:schemeClr>
                </a:solidFill>
                <a:latin typeface="Abadi"/>
              </a:rPr>
              <a:t>with highest launch success ratio i.e. 76.9%</a:t>
            </a:r>
            <a:endParaRPr lang="en-US"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Most successful launches of site KSC LC-39A</a:t>
            </a:r>
            <a:endParaRPr lang="en-US" dirty="0">
              <a:solidFill>
                <a:srgbClr val="0B49CB"/>
              </a:solidFill>
              <a:latin typeface="Abadi"/>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158" y="2843729"/>
            <a:ext cx="9197305" cy="318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These </a:t>
            </a:r>
            <a:r>
              <a:rPr lang="en-US" sz="2200" dirty="0" smtClean="0">
                <a:solidFill>
                  <a:schemeClr val="accent3">
                    <a:lumMod val="25000"/>
                  </a:schemeClr>
                </a:solidFill>
                <a:latin typeface="Abadi" panose="020B0604020104020204" pitchFamily="34" charset="0"/>
              </a:rPr>
              <a:t>scatter plots shows the </a:t>
            </a:r>
            <a:r>
              <a:rPr lang="en-US" sz="2200" dirty="0" smtClean="0">
                <a:solidFill>
                  <a:schemeClr val="accent3">
                    <a:lumMod val="25000"/>
                  </a:schemeClr>
                </a:solidFill>
                <a:latin typeface="Abadi" panose="020B0604020104020204" pitchFamily="34" charset="0"/>
              </a:rPr>
              <a:t>Payload </a:t>
            </a:r>
            <a:r>
              <a:rPr lang="en-US" sz="2200" dirty="0">
                <a:solidFill>
                  <a:schemeClr val="accent3">
                    <a:lumMod val="25000"/>
                  </a:schemeClr>
                </a:solidFill>
                <a:latin typeface="Abadi" panose="020B0604020104020204" pitchFamily="34" charset="0"/>
              </a:rPr>
              <a:t>vs. Launch Outcome </a:t>
            </a:r>
            <a:r>
              <a:rPr lang="en-US" sz="2200" dirty="0" smtClean="0">
                <a:solidFill>
                  <a:schemeClr val="accent3">
                    <a:lumMod val="25000"/>
                  </a:schemeClr>
                </a:solidFill>
                <a:latin typeface="Abadi" panose="020B0604020104020204" pitchFamily="34" charset="0"/>
              </a:rPr>
              <a:t>for </a:t>
            </a:r>
            <a:r>
              <a:rPr lang="en-US" sz="2200" dirty="0">
                <a:solidFill>
                  <a:schemeClr val="accent3">
                    <a:lumMod val="25000"/>
                  </a:schemeClr>
                </a:solidFill>
                <a:latin typeface="Abadi" panose="020B0604020104020204" pitchFamily="34" charset="0"/>
              </a:rPr>
              <a:t>all sites, with different payload selected in the range slider</a:t>
            </a:r>
          </a:p>
          <a:p>
            <a:pPr>
              <a:lnSpc>
                <a:spcPct val="100000"/>
              </a:lnSpc>
              <a:spcBef>
                <a:spcPts val="1400"/>
              </a:spcBef>
            </a:pPr>
            <a:r>
              <a:rPr lang="en-US" sz="2200" dirty="0" smtClean="0">
                <a:solidFill>
                  <a:schemeClr val="accent3">
                    <a:lumMod val="25000"/>
                  </a:schemeClr>
                </a:solidFill>
                <a:latin typeface="Abadi"/>
              </a:rPr>
              <a:t>It shows that for KSC LC-39A, there is success for payload less than 5500kg.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endParaRPr lang="en-US" dirty="0">
              <a:solidFill>
                <a:srgbClr val="0B49CB"/>
              </a:solidFill>
              <a:latin typeface="Abadi"/>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10" y="3613873"/>
            <a:ext cx="5747991" cy="256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376" y="3613873"/>
            <a:ext cx="5874327" cy="256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Here is the bar charts which shows accuracy of different ML classifier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Decision Tree </a:t>
            </a:r>
            <a:r>
              <a:rPr lang="en-US" sz="2200" dirty="0">
                <a:solidFill>
                  <a:schemeClr val="accent3">
                    <a:lumMod val="25000"/>
                  </a:schemeClr>
                </a:solidFill>
                <a:latin typeface="Abadi" panose="020B0604020104020204" pitchFamily="34" charset="0"/>
              </a:rPr>
              <a:t>model has the highest classification </a:t>
            </a:r>
            <a:r>
              <a:rPr lang="en-US" sz="2200" dirty="0" smtClean="0">
                <a:solidFill>
                  <a:schemeClr val="accent3">
                    <a:lumMod val="25000"/>
                  </a:schemeClr>
                </a:solidFill>
                <a:latin typeface="Abadi" panose="020B0604020104020204" pitchFamily="34" charset="0"/>
              </a:rPr>
              <a:t>accuracy i.e. 89%</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p:cNvGraphicFramePr/>
          <p:nvPr>
            <p:extLst>
              <p:ext uri="{D42A27DB-BD31-4B8C-83A1-F6EECF244321}">
                <p14:modId xmlns:p14="http://schemas.microsoft.com/office/powerpoint/2010/main" val="2192539113"/>
              </p:ext>
            </p:extLst>
          </p:nvPr>
        </p:nvGraphicFramePr>
        <p:xfrm>
          <a:off x="5883827" y="1897302"/>
          <a:ext cx="5574145" cy="3215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confusion matrix of Decision Tree shows below.</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There is only one FN and only one FP.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However, all the other predictions are correct.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AutoShape 2" descr="data:image/png;base64,iVBORw0KGgoAAAANSUhEUgAAAhIAAAHHCAYAAADqJrG+AAAAOXRFWHRTb2Z0d2FyZQBNYXRwbG90bGliIHZlcnNpb24zLjUuMiwgaHR0cHM6Ly9tYXRwbG90bGliLm9yZy8qNh9FAAAACXBIWXMAAA9hAAAPYQGoP6dpAABAVklEQVR4nO3dd3gV1fr//c8OkEJIQugJQhKKGDqC8qNGDl1BigoIHEPTo6D0Il9BCKBRkCJ4EEGlCSKKgKj0IiqItAAiICUU6dJCDZDM84cP+7hJIslmhtls3y+vua7sNWuvdU8ukdvVxmEYhiEAAAA3+NgdAAAAuH+RSAAAALeRSAAAALeRSAAAALeRSAAAALeRSAAAALeRSAAAALeRSAAAALeRSAAAALeRSAAW2rt3rxo0aKCQkBA5HA4tWLDA1PYPHjwoh8OhadOmmdru/eyxxx7TY489ZncYwD8GiQS83v79+/Wf//xHxYoVk7+/v4KDg1WjRg29++67unr1qqV9x8bGaseOHXrjjTc0c+ZMValSxdL+7qUOHTrI4XAoODg43d/j3r175XA45HA49M4772S5/WPHjmno0KFKSEgwIVoAVsludwCAlb755hs988wz8vPz03PPPaeyZcvq+vXr+uGHH9SvXz/t3LlTkydPtqTvq1evav369Xrttdf08ssvW9JHRESErl69qhw5cljS/p1kz55dV65c0aJFi9SqVSuXe7NmzZK/v7+uXbvmVtvHjh1TXFycIiMjVbFixUx/b9myZW71B8A9JBLwWomJiWrTpo0iIiK0atUqhYWFOe9169ZN+/bt0zfffGNZ/6dPn5Yk5c6d27I+HA6H/P39LWv/Tvz8/FSjRg19+umnaRKJ2bNn64knntC8efPuSSxXrlxRzpw55evre0/6A/AnpjbgtUaOHKlLly7po48+ckkibilRooR69Ojh/Hzz5k0NHz5cxYsXl5+fnyIjI/V///d/Sk5OdvleZGSkmjRpoh9++EGPPvqo/P39VaxYMc2YMcNZZ+jQoYqIiJAk9evXTw6HQ5GRkZL+nBK49fNfDR06VA6Hw6Vs+fLlqlmzpnLnzq1cuXKpVKlS+r//+z/n/YzWSKxatUq1atVSYGCgcufOrWbNmmnXrl3p9rdv3z516NBBuXPnVkhIiDp27KgrV65k/Iu9Tdu2bbV48WKdP3/eWbZx40bt3btXbdu2TVP/7Nmz6tu3r8qVK6dcuXIpODhYjRs31rZt25x11qxZo0ceeUSS1LFjR+cUya3nfOyxx1S2bFlt3rxZtWvXVs6cOZ2/l9vXSMTGxsrf3z/N8zds2FChoaE6duxYpp8VQFokEvBaixYtUrFixVS9evVM1e/SpYtef/11Pfzwwxo7dqxiYmIUHx+vNm3apKm7b98+Pf3006pfv75Gjx6t0NBQdejQQTt37pQktWzZUmPHjpUkPfvss5o5c6bGjRuXpfh37typJk2aKDk5WcOGDdPo0aP15JNP6scff/zb761YsUINGzbUqVOnNHToUPXu3Vvr1q1TjRo1dPDgwTT1W7VqpYsXLyo+Pl6tWrXStGnTFBcXl+k4W7ZsKYfDoS+//NJZNnv2bD300EN6+OGH09Q/cOCAFixYoCZNmmjMmDHq16+fduzYoZiYGOdf6tHR0Ro2bJgk6YUXXtDMmTM1c+ZM1a5d29nOmTNn1LhxY1WsWFHjxo1TnTp10o3v3XffVf78+RUbG6uUlBRJ0gcffKBly5ZpwoQJCg8Pz/SzAkiHAXihCxcuGJKMZs2aZap+QkKCIcno0qWLS3nfvn0NScaqVaucZREREYYkY+3atc6yU6dOGX5+fkafPn2cZYmJiYYkY9SoUS5txsbGGhEREWliGDJkiPHXP5Jjx441JBmnT5/OMO5bfUydOtVZVrFiRaNAgQLGmTNnnGXbtm0zfHx8jOeeey5Nf506dXJps0WLFkbevHkz7POvzxEYGGgYhmE8/fTTRt26dQ3DMIyUlBSjUKFCRlxcXLq/g2vXrhkpKSlpnsPPz88YNmyYs2zjxo1pnu2WmJgYQ5IxadKkdO/FxMS4lC1dutSQZIwYMcI4cOCAkStXLqN58+Z3fEYAd8aIBLxSUlKSJCkoKChT9b/99ltJUu/evV3K+/TpI0lp1lKULl1atWrVcn7Onz+/SpUqpQMHDrgd8+1ura1YuHChUlNTM/Wd48ePKyEhQR06dFCePHmc5eXLl1f9+vWdz/lXL774osvnWrVq6cyZM87fYWa0bdtWa9as0YkTJ7Rq1SqdOHEi3WkN6c91FT4+f/6nJyUlRWfOnHFO22zZsiXTffr5+aljx46ZqtugQQP95z//0bBhw9SyZUv5+/vrgw8+yHRfADJGIgGvFBwcLEm6ePFipuofOnRIPj4+KlGihEt5oUKFlDt3bh06dMilvGjRomnaCA0N1blz59yMOK3WrVurRo0a6tKliwoWLKg2bdpo7ty5f5tU3IqzVKlSae5FR0frjz/+0OXLl13Kb3+W0NBQScrSszz++OMKCgrSZ599plmzZumRRx5J87u8JTU1VWPHjlXJkiXl5+enfPnyKX/+/Nq+fbsuXLiQ6T4LFy6cpYWV77zzjvLkyaOEhASNHz9eBQoUyPR3AWSMRAJeKTg4WOHh4frll1+y9L3bFztmJFu2bOmWG4bhdh+35u9vCQgI0Nq1a7VixQr9+9//1vbt29W6dWvVr18/Td27cTfPcoufn59atmyp6dOna/78+RmORkjSm2++qd69e6t27dr65JNPtHTpUi1fvlxlypTJ9MiL9OfvJyu2bt2qU6dOSZJ27NiRpe8CyBiJBLxWkyZNtH//fq1fv/6OdSMiIpSamqq9e/e6lJ88eVLnz5937sAwQ2hoqMsOh1tuH/WQJB8fH9WtW1djxozRr7/+qjfeeEOrVq3S6tWr0237Vpx79uxJc2/37t3Kly+fAgMD7+4BMtC2bVtt3bpVFy9eTHeB6i1ffPGF6tSpo48++kht2rRRgwYNVK9evTS/k8wmdZlx+fJldezYUaVLl9YLL7ygkSNHauPGjaa1D/yTkUjAa/Xv31+BgYHq0qWLTp48meb+/v379e6770r6c2heUpqdFWPGjJEkPfHEE6bFVbx4cV24cEHbt293lh0/flzz5893qXf27Nk03711MNPtW1JvCQsLU8WKFTV9+nSXv5h/+eUXLVu2zPmcVqhTp46GDx+u9957T4UKFcqwXrZs2dKMdnz++ec6evSoS9mthCe9pCurBgwYoMOHD2v69OkaM2aMIiMjFRsbm+HvEUDmcSAVvFbx4sU1e/ZstW7dWtHR0S4nW65bt06ff/65OnToIEmqUKGCYmNjNXnyZJ0/f14xMTH6+eefNX36dDVv3jzDrYXuaNOmjQYMGKAWLVqoe/fuunLlit5//309+OCDLosNhw0bprVr1+qJJ55QRESETp06pYkTJ+qBBx5QzZo1M2x/1KhRaty4sapVq6bOnTvr6tWrmjBhgkJCQjR06FDTnuN2Pj4+GjRo0B3rNWnSRMOGDVPHjh1VvXp17dixQ7NmzVKxYsVc6hUvXly5c+fWpEmTFBQUpMDAQFWtWlVRUVFZimvVqlWaOHGihgwZ4tyOOnXqVD322GMaPHiwRo4cmaX2ANzG5l0jgOV+++034/nnnzciIyMNX19fIygoyKhRo4YxYcIE49q1a856N27cMOLi4oyoqCgjR44cRpEiRYyBAwe61DGMP7d/PvHEE2n6uX3bYUbbPw3DMJYtW2aULVvW8PX1NUqVKmV88sknabZ/rly50mjWrJkRHh5u+Pr6GuHh4cazzz5r/Pbbb2n6uH2L5IoVK4waNWoYAQEBRnBwsNG0aVPj119/dalzq7/bt5dOnTrVkGQkJiZm+Ds1DNftnxnJaPtnnz59jLCwMCMgIMCoUaOGsX79+nS3bS5cuNAoXbq0kT17dpfnjImJMcqUKZNun39tJykpyYiIiDAefvhh48aNGy71evXqZfj4+Bjr16//22cA8PcchpGFFVUAAAB/wRoJAADgNhIJAADgNhIJAADgNhIJAADgNhIJAADgNhIJAADgNhIJAADgNq882XJG4fZ2hwB4pE6n039HB/BPdvP60TtXuks3/jhgSjs58hW7c6V7jBEJAADgNq8ckQAAwKOkptgdgWVIJAAAsJqRancEliGRAADAaqnem0iwRgIAALiNEQkAACxmMLUBAADcxtQGAABAWoxIAABgNaY2AACA27z4HAmmNgAAgNsYkQAAwGpMbQAAALexawMAACAtRiQAALAYB1IBAAD3efHUBokEAABW8+IRCdZIAAAAtzEiAQCA1bz4QCoSCQAArMbUBgAAQFqMSAAAYDV2bQAAALcxtQEAAJAWIxIAAFiNqQ0AAOAuw/De7Z9MbQAAALcxIgEAgNW8eLEliQQAAFZjjQQAAHCbF49IsEYCAAC4jREJAACs5sUv7WJEAgAAqxmp5lxZtHbtWjVt2lTh4eFyOBxasGCBa1iGoddff11hYWEKCAhQvXr1tHfv3iz1QSIBAICXunz5sipUqKD//ve/6d4fOXKkxo8fr0mTJmnDhg0KDAxUw4YNde3atUz3wdQGAABWs2nXRuPGjdW4ceN07xmGoXHjxmnQoEFq1qyZJGnGjBkqWLCgFixYoDZt2mSqD0YkAACwmklTG8nJyUpKSnK5kpOT3QopMTFRJ06cUL169ZxlISEhqlq1qtavX5/pdkgkAAC4T8THxyskJMTlio+Pd6utEydOSJIKFizoUl6wYEHnvcxgagMAAKuZNLUxcOBA9e7d26XMz8/PlLbdRSIBAIDVTEok/Pz8TEscChUqJEk6efKkwsLCnOUnT55UxYoVM90OUxsAAPwDRUVFqVChQlq5cqWzLCkpSRs2bFC1atUy3Q4jEgAAWMyu14hfunRJ+/btc35OTExUQkKC8uTJo6JFi6pnz54aMWKESpYsqaioKA0ePFjh4eFq3rx5pvsgkQAAwGo2bf/ctGmT6tSp4/x8a31FbGyspk2bpv79++vy5ct64YUXdP78edWsWVNLliyRv79/pvtwGIZhmB65zWYUbm93CIBH6nR6td0hAB7n5vWjlvdxdfWHprQTUKeLKe2YiTUSAADAbUxtAABgNZumNu4FEgkAAKzmxgu37hdMbQAAALcxIgEAgNWY2gAAAG5jagMAACAtRiQAALAaUxsAAMBtJBLmCg0NlcPhyFTds2fPWhwNAABwly2JxLhx45w/nzlzRiNGjFDDhg2dbxtbv369li5dqsGDB9sRHgAA5vLixZa2v2vjqaeeUp06dfTyyy+7lL/33ntasWKFFixYkOU2edcGkD7etQGkdU/etfHVO6a0E/BkX1PaMZPtuzaWLl2qRo0apSlv1KiRVqxYYUNEAACYzEg15/JAticSefPm1cKFC9OUL1y4UHnz5rUhIgAAkFm279qIi4tTly5dtGbNGlWtWlWStGHDBi1ZskRTpkyxOToAAEzArg3rdOjQQdHR0Ro/fry+/PJLSVJ0dLR++OEHZ2IBAMB9zUOnJcxgeyIhSVWrVtWsWbPsDgMAAGSRRyQSqamp2rdvn06dOqXU24Z/ateubVNUAACYhKkN6/z0009q27atDh06pNt3ojocDqWkpNgUGQAAJiGRsM6LL76oKlWq6JtvvlFYWFimT7wEAAD2sz2R2Lt3r7744guVKFHC7lAAALCGvWc/Wsr2cySqVq2qffv22R0GAADWSU015/JAto9IvPLKK+rTp49OnDihcuXKKUeOHC73y5cvb1NkAADgTmxPJJ566ilJUqdOnZxlDodDhmGw2BIA4B08dDTBDLYnEomJiXaHAACAtTiQyjoRERF2hwAAgLUYkbDer7/+qsOHD+v69esu5U8++aRNEQEAgDuxPZE4cOCAWrRooR07djjXRkhynifBGgkAwH2P7Z/W6dGjh6KionTq1CnlzJlTO3fu1Nq1a1WlShWtWbPG7vAAALh7bP+0zvr167Vq1Srly5dPPj4+8vHxUc2aNRUfH6/u3btr69atdocIAAAyYPuIREpKioKCgiRJ+fLl07FjxyT9uQhzz549doYGAIA5GJGwTtmyZbVt2zZFRUWpatWqGjlypHx9fTV58mQVK1bM7vAAALh7bP+0zqBBg3T58mVJ0rBhw9SkSRPVqlVLefPm1WeffWZzdAAA4O/Ynkg0bNjQ+XOJEiW0e/dunT17VqGhobwJFADgFYxU7921YXsikZ48efLYHQIAAObx0PUNZrAlkWjZsmWm63755ZcWRgIAAO6GLYlESEiIHd0CAGAPFluaa+rUqXZ0CwCAPVgjAQAA3ObFayRsP5AKAADcvxiRAADAal48IkEiAQCA1Xj7p3VmzJih5OTkNOXXr1/XjBkzbIgIAABklu2JRMeOHXXhwoU05RcvXlTHjh1tiAh3q0Lvlnru6CcuV7PvRtodFmC7WjWrasH8aTp8cLNuXj+qJ59seOcvwTvw0i7rGIaR7lHYv//+O+dN3MfO7T6i5W3ecn42bqbYGA3gGQIDc2r79l81ddoczfv8I7vDwb3E9k/zVapUSQ6HQw6HQ3Xr1lX27P8LJSUlRYmJiWrUqJFd4eEuGSmpunY67UgT8E+2ZOlqLVm62u4wAFPZlkg0b95ckpSQkKCGDRsqV65cznu+vr6KjIzUU089ZVN0uFtBUQX19OYJSkm+odOb92pr/FxdPnbG7rAAwB6cbGm+IUOGSJIiIyPVunVr+fv72xUKTHZ66z6t6zVZF/YfV84CuVW+dws1nD9YX/3rVd28fM3u8ADg3mNqwzqxsbGSpM2bN2vXrl2SpDJlyqhSpUqZ+n5ycnKaXR83jBTlcGQzN1Bk2rHV250/n991RKe37tdTG8YpsmlV7ZvznY2RAQDMZnsicerUKbVp00Zr1qxR7ty5JUnnz59XnTp1NGfOHOXPn/9vvx8fH6+4uDiXsua5yqlFcHmrQkYW3Ui6oqQDJxQUWdDuUADAFoaH7rgwg+3bP1955RVdvHhRO3fu1NmzZ3X27Fn98ssvSkpKUvfu3e/4/YEDB+rChQsuV5OgMvcgcmRW9px+CooooKunztsdCgDYI9Uw5/JAto9ILFmyRCtWrFB0dLSzrHTp0vrvf/+rBg0a3PH7fn5+8vPzcyljWsNelQc/q9+Xb9Wl3/9QzkKhqtCnpYzUVCUuWG93aICtAgNzqkSJKOfnqMiiqlChjM6ePacjR47ZGBksx2JL66SmpipHjhxpynPkyKFULx4K8mY5w/Ko1n+7yS80l66dvahTP+/Rt02HKvnsRbtDA2xVpXIFrVzxhfPz6HeGSpKmz5irzl162RQVcHdsTyT+9a9/qUePHvr0008VHh4uSTp69Kh69eqlunXr2hwd3PF91//aHQLgkb5bu17ZfQvbHQbs4KHTEmawfY3Ee++9p6SkJEVGRqp48eIqXry4oqKilJSUpAkTJtgdHgAAd48jsq1TpEgRbdmyRStWrNDu3bslSdHR0apXr57NkQEAgDuxPZGQJIfDofr166t+/fp2hwIAgPm8eGrDIxKJlStXauXKlTp16lSaBZYff/yxTVEBAGASdm1YJy4uTsOGDVOVKlUUFhaW7ptAAQCAZ7I9kZg0aZKmTZumf//733aHAgCANZjasM7169dVvXp1u8MAAMAyHJFtoS5dumj27Nl2hwEAANxg+4jEtWvXNHnyZK1YsULly5dPc8rlmDFjbIoMAACTMLVhne3bt6tixYqSpF9++cXlHgsvAQBewYZEIiUlRUOHDtUnn3yiEydOKDw8XB06dNCgQYNM/fvV9kRi9erVdocAAIC1bNj++fbbb+v999/X9OnTVaZMGW3atEkdO3ZUSEhIpt6unVm2JxIAAMB869atU7NmzfTEE09IkiIjI/Xpp5/q559/NrUf2xdbAgDg9VINU67k5GQlJSW5XMnJyel2Wb16da1cuVK//fabJGnbtm364Ycf1LhxY1MfjUQCAACLGamGKVd8fLxCQkJcrvj4+HT7fPXVV9WmTRs99NBDypEjhypVqqSePXuqXbt2pj4bUxsAANwnBg4cqN69e7uU+fn5pVt37ty5mjVrlmbPnq0yZcooISFBPXv2VHh4uGJjY02LiUQCAACrmbRrw8/PL8PE4Xb9+vVzjkpIUrly5XTo0CHFx8ff/4nEV199lem6Tz75pIWRAABwD9hwsuWVK1fk4+O6giFbtmxpXo55t2xJJJo3b+7y2eFwyDAMl8+3pKSk3KuwAADwGk2bNtUbb7yhokWLqkyZMtq6davGjBmjTp06mdqPLYstU1NTndeyZctUsWJFLV68WOfPn9f58+f17bff6uGHH9aSJUvsCA8AAHOZtGsjKyZMmKCnn35aXbt2VXR0tPr27av//Oc/Gj58uKmP5jD+OhRgg7Jly2rSpEmqWbOmS/n333+vF154Qbt27cpymzMKtzcrPMCrdDrNAXDA7W5eP2p5HxdfbGRKO0GTPO9/sG3f/rl//37lzp07TXlISIgOHjx4z+MBAACZZ3si8cgjj6h37946efKks+zkyZPq16+fHn30URsjAwDAHIZhmHJ5Itu3f3788cdq0aKFihYtqiJFikiSjhw5opIlS2rBggX2BgcAgBl4+6d1SpQooe3bt2v58uXavXu3JCk6Olr16tXj7Z8AAO9AImEth8OhBg0aqEGDBnaHAgAAssCWRGL8+PF64YUX5O/vr/Hjx/9tXTNfdQoAgB0MLx6RsGX7Z1RUlDZt2qS8efMqKioqw3oOh0MHDhzIcvts/wTSx/ZPIK17sf3zQmxdU9oJmb7SlHbMZMuIRGJiYro/AwCA+4tHrJEAAMCr3ftXbdwztiQSt78C9e+MGTPGwkgAALCeN6+RsCWR2Lp1q8vnLVu26ObNmypVqpQk6bffflO2bNlUuXJlO8IDAACZZEsisXr1/xZ8jRkzRkFBQZo+fbpCQ0MlSefOnVPHjh1Vq1YtO8IDAMBcXjwiYfsR2aNHj1Z8fLwziZCk0NBQjRgxQqNHj7YxMgAATJJq0uWBbE8kkpKSdPr06TTlp0+f1sWLF22ICAAAZJbtuzZatGihjh07avTo0c6XdG3YsEH9+vVTy5YtbY4OAIC7x2JLC02aNEl9+/ZV27ZtdePGDUlS9uzZ1blzZ40aNcrm6AAAMIGHTkuYwfZEImfOnJo4caJGjRql/fv3S5KKFy+uwMBAmyMDAMAcjEjcA4GBgSpfvrzdYQAAgCzwmEQCAACvxdQGAABwl+HFiYTt2z8BAMD9ixEJAACs5sUjEiQSAABYjKkNAACAdDAiAQCA1bx4RIJEAgAAi3nz1AaJBAAAFvPmRII1EgAAwG2MSAAAYDFvHpEgkQAAwGqGw+4ILMPUBgAAcJspIxLnz59X7ty5zWgKAACv481TG1kekXj77bf12WefOT+3atVKefPmVeHChbVt2zZTgwMAwBsYqQ5TLk+U5URi0qRJKlKkiCRp+fLlWr58uRYvXqzGjRurX79+pgcIAAA8V5anNk6cOOFMJL7++mu1atVKDRo0UGRkpKpWrWp6gAAA3O+Y2viL0NBQHTlyRJK0ZMkS1atXT5JkGIZSUlLMjQ4AAC9gGA5TLk+U5RGJli1bqm3btipZsqTOnDmjxo0bS5K2bt2qEiVKmB4gAADwXFlOJMaOHavIyEgdOXJEI0eOVK5cuSRJx48fV9euXU0PEACA+503T21kOZHIkSOH+vbtm6a8V69epgQEAIC38dQdF2bIVCLx1VdfZbrBJ5980u1gAADwRoZhdwTWyVQi0bx580w15nA4WHAJAMA/SKYSidRUL57cAQDAYv/4qY2MXLt2Tf7+/mbFAgCAV/LmRCLL50ikpKRo+PDhKly4sHLlyqUDBw5IkgYPHqyPPvrI9AABAIDnynIi8cYbb2jatGkaOXKkfH19neVly5bVhx9+aGpwAAB4A8Mw5/JEWU4kZsyYocmTJ6tdu3bKli2bs7xChQravXu3qcEBAOANeGnXXxw9ejTdEyxTU1N148YNU4ICAAD3hywnEqVLl9b333+fpvyLL75QpUqVTAkKAABvwrs2/uL1119XbGysjh49qtTUVH355Zfas2ePZsyYoa+//tqKGAEAuK958xHZWR6RaNasmRYtWqQVK1YoMDBQr7/+unbt2qVFixapfv36VsQIAAA8lFvnSNSqVUvLly83OxYAALxSqodOS5jB7QOpNm3apF27dkn6c91E5cqVTQsKAABv4qnrG8yQ5UTi999/17PPPqsff/xRuXPnliSdP39e1atX15w5c/TAAw+YHSMAAPc1T926aYYsr5Ho0qWLbty4oV27duns2bM6e/asdu3apdTUVHXp0sWKGAEAgIfK8ojEd999p3Xr1qlUqVLOslKlSmnChAmqVauWqcEBAOANPPVUSjNkOZEoUqRIugdPpaSkKDw83JSgAADwJkxt/MWoUaP0yiuvaNOmTc6yTZs2qUePHnrnnXdMDQ4AAHi2TI1IhIaGyuH4XzZ1+fJlVa1aVdmz//n1mzdvKnv27OrUqZOaN29uSaAAANyv/vHbP8eNG2dxGAAAeK9//PbP2NhYq+MAAAD3IbcPpJKka9eu6fr16y5lwcHBdxUQAADehl0bf3H58mUNGDBAc+fO1ZkzZ9LcT0lJMSUwAAC8hTevkcjyro3+/ftr1apVev/99+Xn56cPP/xQcXFxCg8P14wZM6yIEQAAeKgsJxKLFi3SxIkT9dRTTyl79uyqVauWBg0apDfffFOzZs2yIkYAAO5rhuEw5cqqo0ePqn379sqbN68CAgJUrlw5l+MbzJDlqY2zZ8+qWLFikv5cD3H27FlJUs2aNfXSSy+ZGhwAAN7AjjUS586dU40aNVSnTh0tXrxY+fPn1969exUaGmpqP1lOJIoVK6bExEQVLVpUDz30kObOnatHH31UixYtcr7ECwAA/I8dayTefvttFSlSRFOnTnWWRUVFmd5Plqc2OnbsqG3btkmSXn31Vf33v/+Vv7+/evXqpX79+pkeIAAA+FNycrKSkpJcruTk5HTrfvXVV6pSpYqeeeYZFShQQJUqVdKUKVNMj8lhGHc34HLo0CFt3rxZJUqUUPny5c2K665k9y1sdwiAR7p67Hu7QwA8To58xSzvY2PhFqa0883zFRQXF+dSNmTIEA0dOjRNXX9/f0lS79699cwzz2jjxo3q0aOHJk2aZOr5UHedSHgiEgkgfSQSQFr3IpHYEN7SlHYqJn6aZgTCz89Pfn5+aer6+vqqSpUqWrdunbOse/fu2rhxo9avX29KPFIm10iMHz8+0w12797d7WAAAEDGMkoa0hMWFqbSpUu7lEVHR2vevHmmxpSpRGLs2LGZaszhcJBIAABwGzuG/mvUqKE9e/a4lP3222+KiIgwtZ9MJRKJiYmmdgoAwD+JHbs2evXqperVq+vNN99Uq1at9PPPP2vy5MmaPHmyqf1kedcGAADwfI888ojmz5+vTz/9VGXLltXw4cM1btw4tWvXztR+7uqlXQAA4M7seo14kyZN1KRJE0v7IJEAAMBiqXYHYCGmNgAAgNsYkQAAwGKGeI24i++//17t27dXtWrVdPToUUnSzJkz9cMPP5gaHAAA3iDVMOfyRFlOJObNm6eGDRsqICBAW7dudZ6wdeHCBb355pumBwgAwP0uVQ5TLk+U5URixIgRmjRpkqZMmaIcOXI4y2vUqKEtW7aYGhwAAPBsWV4jsWfPHtWuXTtNeUhIiM6fP29GTAAAeBXWSPxFoUKFtG/fvjTlP/zwg4oVs/7FJwAA3G9STbo8UZYTieeff149evTQhg0b5HA4dOzYMc2aNUt9+/bVSy+9ZEWMAADAQ2V5auPVV19Vamqq6tatqytXrqh27dry8/NT37599corr1gRIwAA9zVvntpwGIbh1oaS69eva9++fbp06ZJKly6tXLlymR2b27L7FrY7BMAjXT32vd0hAB4nRz7rp+WXFGxjSjuNTs4xpR0zuX0gla+vb5r3nAMAgH+WLCcSderUkcOR8RDNqlWr7iogAAC8jaculDRDlhOJihUruny+ceOGEhIS9Msvvyg2NtasuAAA8BrevEYiy4nE2LFj0y0fOnSoLl26dNcBAQCA+4dpb/9s3769Pv74Y7OaAwDAa6Q6zLk8kWlv/1y/fr38/f3Nag4AAK/hqe/JMEOWE4mWLVu6fDYMQ8ePH9emTZs0ePBg0wIDAMBbeOiLO02R5UQiJCTE5bOPj49KlSqlYcOGqUGDBqYFBgAAPF+WEomUlBR17NhR5cqVU2hoqFUxAQDgVbx5+2eWFltmy5ZNDRo04C2fAABkQarDYcrlibK8a6Ns2bI6cOCAFbEAAID7TJYTiREjRqhv3776+uuvdfz4cSUlJblcAADAlWHS5YkyvUZi2LBh6tOnjx5//HFJ0pNPPulyVLZhGHI4HEpJSTE/SgAA7mPevEYi04lEXFycXnzxRa1evdrKeAAAwH0k04nErbeNx8TEWBYMAADeyFNPpTRDlrZ//t1bPwEAQPo42fL/9+CDD94xmTh79uxdBQQAAO4fWUok4uLi0pxsCQAA/p6n7rgwQ5YSiTZt2qhAgQJWxQIAgFdijYRYHwEAgLu8eftnpg+kurVrAwAA4JZMj0ikpnpzPgUAgHW8+X/Fs/wacQAAkDXevEYiy+/aAAAAuIURCQAALObNiwNIJAAAsJg3JxJMbQAAALcxIgEAgMUML15sSSIBAIDFmNoAAABIByMSAABYzJtHJEgkAACwGCdbAgAAt3GyJQAAQDoYkQAAwGKskQAAAG7z5kSCqQ0AAOA2RiQAALAYuzYAAIDb2LUBAACQDkYkAACwmDcvtiSRAADAYt68RoKpDQAA4DZGJAAAsFiqF49JkEgAAGAx1kgAAAC3ee94BGskAADAXWBEAgAAizG1AQAA3MbJlgAAAOlgRAIAAIux/RMAALjNe9MIpjYAAPhHeOutt+RwONSzZ09T22VEAgAAi9m9a2Pjxo364IMPVL58edPbti2R2L59e6brWvHgAADcK3aukbh06ZLatWunKVOmaMSIEaa3b1siUbFiRTkcDhmGIYfj7/fFpKSk3KOoAADwXMnJyUpOTnYp8/Pzk5+fX4bf6datm5544gnVq1fPkkTCtjUSiYmJOnDggBITEzVv3jxFRUVp4sSJ2rp1q7Zu3aqJEyeqePHimjdvnl0hAgBgCsOkKz4+XiEhIS5XfHx8hv3OmTNHW7Zs+ds6d8u2EYmIiAjnz88884zGjx+vxx9/3FlWvnx5FSlSRIMHD1bz5s1tiBAAAHOYtUZi4MCB6t27t0tZRqMRR44cUY8ePbR8+XL5+/ubFEFaHrHYcseOHYqKikpTHhUVpV9//dWGiAAAMI9ZayTuNI3xV5s3b9apU6f08MMPO8tSUlK0du1avffee0pOTla2bNnuOiaP2P4ZHR2t+Ph4Xb9+3Vl2/fp1xcfHKzo62sbIAAC4P9WtW1c7duxQQkKC86pSpYratWunhIQEU5IIyUNGJCZNmqSmTZvqgQcecO7Q2L59uxwOhxYtWmRzdAAA3B079mwEBQWpbNmyLmWBgYHKmzdvmvK74RGJxKOPPqoDBw5o1qxZ2r17tySpdevWatu2rQIDA22ODgCAu2P3ORJW8ohEQvozS3rhhRfsDgMAAK+1Zs0a09v0iDUSkjRz5kzVrFlT4eHhOnTokCRp7NixWrhwoc2RAQBwdwyT/vFEHpFIvP/+++rdu7caN26sc+fOOQ+gCg0N1bhx4+wNDgCAu5Rq0uWJPCKRmDBhgqZMmaLXXntN2bP/b7alSpUq2rFjh42RAQCAv+MRayQSExNVqVKlNOV+fn66fPmyDREBAGAeO9+1YTWPGJGIiopSQkJCmvIlS5ZwjgQA4L5n1hHZnsgjRiR69+6tbt266dq1azIMQz///LM+/fRTxcfH68MPP7Q7PAAAkAGPSCS6dOmigIAADRo0SFeuXFHbtm0VHh6ud999V23atLE7PLihVs2q6tPnJT1cqZzCwwup5dOd9NVXS+0OC7inNiXs0NTZX+jX3ft0+sxZvRs/WHVrV3feX77mR81d8I1+3bNPF5Iu6oup7+mhB4vbGDGswtTGPdCuXTvt3btXly5d0okTJ/T777+rc+fOdocFNwUG5tT27b/qlR6v2R0KYJurV6+pVIlieq1P1/TvX7umh8uXUa+XOt3jyHCvefOuDY8YkfirnDlzKmfOnHaHgbu0ZOlqLVm62u4wAFvVqvaIalV7JMP7TzaqK0k6evzkvQoJNvHUMyDMYFsiUalSJTkcjkzV3bJli8XRAAAAd9iWSDRv3tz587Vr1zRx4kSVLl1a1apVkyT99NNP2rlzp7p2TX9I8Jbk5GQlJye7lBmGkekkBQAAq3nqtIQZbEskhgwZ4vy5S5cu6t69u4YPH56mzpEjR/62nfj4eMXFxbmUOXxyyZEt2LxgAQC4C948teERiy0///xzPffcc2nK27dvr3nz5v3tdwcOHKgLFy64XA6fIKtCBQAAf+ERiy0DAgL0448/qmTJki7lP/74o/z9/f/2u35+fvLz83MpY1oDAOBJmNqwWM+ePfXSSy9py5YtevTRRyVJGzZs0Mcff6zBgwfbHB3cERiYUyVKRDk/R0UWVYUKZXT27DkdOXLMxsiAe+fKlas6/Pv//n0/euykdv+2XyHBQQorVEAXki7q+IlTOvXHGUlS4uHfJUn58oYqX948tsQMa6Qa3ju14TAMz3i6uXPn6t1339WuXbskSdHR0erRo4datWqV5bay+xY2OzxkUUztalq54os05dNnzFXnLr1siAiSdPXY93aH8I/y85bt6vTKgDTlzRrX0xuD+mjBN8s16M0xae6/1KmdunVufy9ChKQc+YpZ3se/I1qa0s7MQ1+a0o6ZPCaRMBOJBJA+EgkgrXuRSLQ3KZH4xAMTCY+Y2rjl+vXrOnXqlFJTXWeTihYtalNEAADcPW8+ItsjEom9e/eqU6dOWrdunUv5rfMgUlJSbIoMAAD8HY9IJDp06KDs2bPr66+/VlhYGLsuAABexZvPkfCIRCIhIUGbN2/WQw89ZHcoAACYju2fFitdurT++OMPu8MAAMAS3rxGwiNOtnz77bfVv39/rVmzRmfOnFFSUpLLBQAAPJNHjEjUq1dPklS3bl2XchZbAgC8AWskLLZ69Wq7QwAAwDKskbBYTEyM3SEAAAA3eEQiccuVK1d0+PBhXb9+3aW8fPnyNkUEAMDd88JDpJ08IpE4ffq0OnbsqMWLF6d7nzUSAID7Gbs2LNazZ0+dP39eGzZsUEBAgJYsWaLp06erZMmS+uqrr+wODwAAZMAjRiRWrVqlhQsXqkqVKvLx8VFERITq16+v4OBgxcfH64knnrA7RAAA3ObNiy09YkTi8uXLKlCggCQpNDRUp0+fliSVK1dOW7ZssTM0AADummHSP57IIxKJUqVKac+ePZKkChUq6IMPPtDRo0c1adIkhYWF2RwdAADIiEdMbfTo0UPHjx+XJA0ZMkSNGjXSJ598Il9fX02fPt3m6AAAuDvevNjSIxKJ9u3bO3+uXLmyDh06pN27d6to0aLKly+fjZEBAHD32P5pgd69e2e67pgxYyyMBAAAa3nzYkvbEomtW7dmqp7D4bA4EgAA4C7bEgnerwEA+Kfw1B0XZvCINRIAAHgzb15s6RHbPwEAwP2JEQkAACzGrg0AAOA2pjYAAADSwYgEAAAWY9cGAABwW6oXr5FgagMAALiNEQkAACzmveMRJBIAAFjOm3dtkEgAAGAxb04kWCMBAADcxogEAAAW42RLAADgNqY2AAAA0sGIBAAAFuNkSwAA4DZvXiPB1AYAAHAbIxIAAFjMmxdbkkgAAGAxpjYAAADSwYgEAAAWY2oDAAC4je2fAADAbamskQAAAEiLRAIAAIsZJv2TFfHx8XrkkUcUFBSkAgUKqHnz5tqzZ4/pz0YiAQCAxVINw5QrK7777jt169ZNP/30k5YvX64bN26oQYMGunz5sqnPxhoJAAC80JIlS1w+T5s2TQUKFNDmzZtVu3Zt0/ohkQAAwGKesGvjwoULkqQ8efKY2i6JBAAAFjNr10ZycrKSk5Ndyvz8/OTn5/f3/aemqmfPnqpRo4bKli1rSiy3sEYCAID7RHx8vEJCQlyu+Pj4O36vW7du+uWXXzRnzhzTY3IYXngAeHbfwnaHAHikq8e+tzsEwOPkyFfM8j5K5q9sSju//L4uyyMSL7/8shYuXKi1a9cqKirKlDj+iqkNAAAsZtbURmamMW4xDEOvvPKK5s+frzVr1liSREgkEgAAeKVu3bpp9uzZWrhwoYKCgnTixAlJUkhIiAICAkzrh6kN4B+EqQ0grXsxtVEsXyVT2jnwx9ZM13U4HOmWT506VR06dDAlHokRCQAALGcYqTb0eW/GCUgkAACwmDe/RpztnwAAwG2MSAAAYDEvXI7oRCIBAIDFmNoAAABIByMSAABYjKkNAADgNrNOtvRETG0AAAC3MSIBAIDFDC9ebEkiAQCAxbx5jQRTGwAAwG2MSAAAYDFvPkeCRAIAAIt589QGiQQAABZj+ycAAEA6GJEAAMBiTG0AAAC3efNiS6Y2AACA2xiRAADAYkxtAAAAt7FrAwAAIB2MSAAAYDFe2gUAANzG1AYAAEA6GJEAAMBi7NoAAABuY40EAABwmzePSLBGAgAAuI0RCQAALObNIxIkEgAAWMx70wimNgAAwF1wGN483gJbJScnKz4+XgMHDpSfn5/d4QAegz8b8CYkErBMUlKSQkJCdOHCBQUHB9sdDuAx+LMBb8LUBgAAcBuJBAAAcBuJBAAAcBuJBCzj5+enIUOGsJgMuA1/NuBNWGwJAADcxogEAABwG4kEAABwG4kEAABwG4mEF3rsscfUs2dP5+fIyEiNGzfub7/jcDi0YMECS+PKrA4dOqh58+aW9zNt2jTlzp3b8n7g3W7/82aFoUOHqmLFipb2AbiLl3b9A2zcuFGBgYF2h6GhQ4dqwYIFSkhIsDsUAIBJSCT+AfLnz293CAAAL8XUxn3u8uXLeu6555QrVy6FhYVp9OjRaercPrWxd+9e1a5dW/7+/ipdurSWL19+x34ee+wxde/eXf3791eePHlUqFAhDR061KXO4cOH1axZM+XKlUvBwcFq1aqVTp48KenPaYS4uDht27ZNDodDDodD06ZNy9QzLlmyRDVr1lTu3LmVN29eNWnSRPv373feP3jwoBwOh7788kvVqVNHOXPmVIUKFbR+/XqXdqZNm6aiRYsqZ86catGihc6cOZOp/oHMmjlzpqpUqaKgoCAVKlRIbdu21alTp5z316xZI4fDoZUrV6pKlSrKmTOnqlevrj179ri089Zbb6lgwYIKCgpS586dde3atXv9KECmkUjc5/r166fvvvtOCxcu1LJly7RmzRpt2bIlw/qpqalq2bKlfH19tWHDBk2aNEkDBgzIVF/Tp09XYGCgNmzYoJEjR2rYsGHOJCQ1NVXNmjXT2bNn9d1332n58uU6cOCAWrduLUlq3bq1+vTpozJlyuj48eM6fvy4896dXL58Wb1799amTZu0cuVK+fj4qEWLFkpNTXWp99prr6lv375KSEjQgw8+qGeffVY3b96UJG3YsEGdO3fWyy+/rISEBNWpU0cjRozIVP9AZt24cUPDhw/Xtm3btGDBAh08eFAdOnRIU++1117T6NGjtWnTJmXPnl2dOnVy3ps7d66GDh2qN998U5s2bVJYWJgmTpx4D58CyCID962LFy8avr6+xty5c51lZ86cMQICAowePXo4yyIiIoyxY8cahmEYS5cuNbJnz24cPXrUeX/x4sWGJGP+/PkZ9hUTE2PUrFnTpeyRRx4xBgwYYBiGYSxbtszIli2bcfjwYef9nTt3GpKMn3/+2TAMwxgyZIhRoUKFOz5XbGys0axZswzvnz592pBk7NixwzAMw0hMTDQkGR9++GGavnft2mUYhmE8++yzxuOPP+7STuvWrY2QkJA7xgP8nZiYGJc/b3+1ceNGQ5Jx8eJFwzAMY/Xq1YYkY8WKFc4633zzjSHJuHr1qmEYhlGtWjWja9euLu1UrVo1U392ADswInEf279/v65fv66qVas6y/LkyaNSpUpl+J1du3apSJEiCg8Pd5ZVq1YtU/2VL1/e5XNYWJhz2PZWu0WKFHHeL126tHLnzq1du3Zlqv2M7N27V88++6yKFSum4OBgRUZGSvpzKiWj+MLCwiTJJb6//p6kzD83kFmbN29W06ZNVbRoUQUFBSkmJkYS/67Cu5FIINNy5Mjh8tnhcKSZXrBC06ZNdfbsWU2ZMkUbNmzQhg0bJEnXr1/PMD6HwyFJ9yQ+QPpzCq5hw4YKDg7WrFmztHHjRs2fP18S/67Cu5FI3MeKFy+uHDlyOP9ilaRz587pt99+y/A70dHROnLkiI4fP+4s++mnn+46llvtHjlyxFn266+/6vz58ypdurQkydfXVykpKVlq98yZM9qzZ48GDRqkunXrKjo6WufOnXMrvr/+niRznhu4Zffu3Tpz5ozeeust1apVSw899JDLQsvM4t9V3G/Y/nkfy5Urlzp37qx+/fopb968KlCggF577TX5+GScH9arV08PPvigYmNjNWrUKCUlJem1116761jq1auncuXKqV27dho3bpxu3ryprl27KiYmRlWqVJH05+6RxMREJSQk6IEHHlBQUNAd334YGhqqvHnzavLkyQoLC9Phw4f16quvZjm+7t27q0aNGnrnnXfUrFkzLV26VEuWLHHrWYH0FC1aVL6+vpowYYJefPFF/fLLLxo+fHiW2+nRo4c6dOigKlWqqEaNGpo1a5Z27typYsWKWRA1cPcYkbjPjRo1SrVq1VLTpk1Vr1491axZU5UrV86wvo+Pj+bPn6+rV6/q0UcfVZcuXfTGG2/cdRwOh0MLFy5UaGioateurXr16qlYsWL67LPPnHWeeuopNWrUSHXq1FH+/Pn16aef3rFdHx8fzZkzR5s3b1bZsmXVq1cvjRo1Ksvx/b//9/80ZcoUvfvuu6pQoYKWLVumQYMGZbkdICP58+fXtGnT9Pnnn6t06dJ666239M4772S5ndatW2vw4MHq37+/KleurEOHDumll16yIGLAHLxGHAAAuI0RCQAA4DYSCQAA4DYSCQAA4DYSCQAA4DYSCQAA4DYSCQAA4DYSCQAA4DYSCcBGHTp0UPPmzZ2fH3vsMfXs2fOex7FmzRo5HA6dP38+wzoOh0MLFizIdJtDhw5VxYoV7yqugwcPyuFwKCEh4a7aAWAdEgngNh06dJDD4ZDD4ZCvr69KlCihYcOG6ebNm5b3/eWXX2b6WOXM/OUPAFbjXRtAOho1aqSpU6cqOTlZ3377rbp166YcOXJo4MCBaepev35dvr6+pvSbJ08eU9oBgHuFEQkgHX5+fipUqJAiIiL00ksvqV69evrqq68k/W864o033lB4eLhKlSolSTpy5IhatWql3LlzK0+ePGrWrJkOHjzobDMlJUW9e/dW7ty5lTdvXvXv31+3n1B/+9RGcnKyBgwYoCJFisjPz08lSpTQRx99pIMHD6pOnTqS/nyxmcPhUIcOHST9+Trq+Ph4RUVFKSAgQBUqVNAXX3zh0s+3336rBx98UAEBAapTp45LnJk1YMAAPfjgg8qZM6eKFSumwYMH68aNG2nqffDBBypSpIhy5sypVq1a6cKFCy73P/zwQ0VHR8vf318PPfSQJk6cmGGf586dU7t27ZQ/f34FBASoZMmSmjp1apZjB2AeRiSATAgICNCZM2ecn1euXKng4GAtX75cknTjxg01bNhQ1apV0/fff6/s2bNrxIgRatSokbZv3y5fX1+NHj1a06ZN08cff6zo6GiNHj1a8+fP17/+9a8M+33uuee0fv16jR8/XhUqVFBiYqL++OMPFSlSRPPmzdNTTz2lPXv2KDg4WAEBAZKk+Ph4ffLJJ5o0aZJKliyptWvXqn379sqfP79iYmJ05MgRtWzZUt26ddMLL7ygTZs2qU+fPln+nQQFBWnatGkKDw/Xjh079PzzzysoKEj9+/d31tm3b5/mzp2rRYsWKSkpSZ07d1bXrl01a9YsSdKsWbP0+uuv67333lOlSpW0detWPf/88woMDFRsbGyaPgcPHqxff/1VixcvVr58+bRv3z5dvXo1y7EDMJEBwEVsbKzRrFkzwzAMIzU11Vi+fLnh5+dn9O3b13m/YMGCRnJysvM7M2fONEqVKmWkpqY6y5KTk42AgABj6dKlhmEYRlhYmDFy5Ejn/Rs3bhgPPPCAsy/DMIyYmBijR48ehmEYxp49ewxJxvLly9ONc/Xq1YYk49y5c86ya9euGTlz5jTWrVvnUrdz587Gs88+axiGYQwcONAoXbq0y/0BAwakaet2koz58+dneH/UqFFG5cqVnZ+HDBliZMuWzfj999+dZYsXLzZ8fHyM48ePG4ZhGMWLFzdmz57t0s7w4cONatWqGYZhGImJiYYkY+vWrYZhGEbTpk2Njh07ZhgDgHuPEQkgHV9//bVy5cqlGzduKDU1VW3bttXQoUOd98uVK+eyLmLbtm3at2+fgoKCXNq5du2a9u/frwsXLuj48eOqWrWq81727NlVpUqVNNMbtyQkJChbtmyKiYnJdNz79u3TlStXVL9+fZfy69evq1KlSpKkXbt2ucQhSdWqVct0H7d89tlnGj9+vPbv369Lly7p5s2bCg4OdqlTtGhRFS5c2KWf1NRU7dmzR0FBQdq/f786d+6s559/3lnn5s2bCgkJSbfPl156SU899ZS2bNmiBg0aqHnz5qpevXqWYwdgHhIJIB116tTR+++/L19fX4WHhyt7dtc/KoGBgS6fL126pMqVKzuH7P8qf/78bsVwa6oiKy5duiRJ+uabb1z+Apf+XPdhlvXr16tdu3aKi4tTw4YNFRISojlz5mj06NFZjnXKlClpEpts2bKl+53GjRvr0KFD+vbbb7V8+XLVrVtX3bp10zvvvOP+wwC4KyQSQDoCAwNVokSJTNd/+OGH9dlnn6lAgQJp/q/8lrCwMG3YsEG1a9eW9Of/eW/evFkPP/xwuvXLlSun1NRUfffdd6pXr16a+7dGRFJSUpxlpUuXlp+fnw4fPpzhSEZ0dLRz4egtP/30050f8i/WrVuniIgIvfbaa86yQ4cOpal3+PBhHTt2TOHh4c5+fHx8VKpUKRUsWFDh4eE6cOCA2rVrl+m+8+fPr9jYWMXGxqpWrVrq168fiQRgI3ZtACZo166d8uXLp2bNmun7779XYmKi1qxZo+7du+v333+XJPXo0UNvvfWWFixYoN27d6tr165/ewZEZGSkYmNj1alTJy1YsMDZ5ty5cyVJERERcjgc+vrrr3X69GldunRJQUFB6tu3r3r16qXp06dr//792rJliyZMmKDp06dLkl588UXt3btX/fr10549ezR79mxNmzYtS89bsmRJHT58WHPmzNH+/fs1fvx4zZ8/P009f39/xcbGatu2bfr+++/VvXt3tWrVSoUKFZIkxcXFKT4+XuPHj9dvv/2mHTt2aOrUqRozZky6/b7++utauHCh9u3bp507d+rrr79WdHR0lmIHYC4SCcAEOXPm1Nq1a1W0aFG1bNlS0dHR6ty5s65du+YcoejTp4/+/e9/KzY2VtWqVVNQUJBatGjxt+2+//77evrpp9W1a1c99NBDev7553X58mVJUuHChRUXF6dXX31VBQsW1MsvvyxJGj58uAYPHqz4+HhFR0erUaNG+uabbxQVFSXpz3UL8+bN04IFC1ShQgVNmjRJb775Zpae98knn1SvXr308ssvq2LFilq3bp0GDx6cpl6JEiXUsmVLPf7442rQoIHKly/vsr2zS5cu+vDDDzV16lSVK1dOMTExmjZtmjPW2/n6+mrgwIEqX768ateurWzZsmnOnDlZih2AuRxGRiu9AAAA7oARCQAA4DYSCQAA4DYSCQAA4DYSCQAA4DYSCQAA4DYSCQAA4DYSCQAA4DYSCQAA4DYSCQAA4DYSCQAA4DYSCQAA4DYSCQAA4Lb/Dz1NWWj7mCy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61" y="2448414"/>
            <a:ext cx="4915548" cy="421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382898"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order to predict successful landing of launches of Space X Falcon 9 rockets:</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Data has been collected, scrapped and wrangled.</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EDA has been performed on the data to find out different insights about the launch sites and their successful outcomes, the relation between the outcomes and different variables like Payload Mass, Booster Version, Flight No. and Orbit type.</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Folium Maps has been created to visualize the locations of launch sites.</a:t>
            </a:r>
          </a:p>
          <a:p>
            <a:pPr lvl="1">
              <a:lnSpc>
                <a:spcPct val="100000"/>
              </a:lnSpc>
              <a:spcBef>
                <a:spcPts val="1400"/>
              </a:spcBef>
            </a:pPr>
            <a:r>
              <a:rPr lang="en-US" sz="2000" dirty="0">
                <a:solidFill>
                  <a:schemeClr val="accent3">
                    <a:lumMod val="25000"/>
                  </a:schemeClr>
                </a:solidFill>
                <a:latin typeface="Abadi" panose="020B0604020104020204" pitchFamily="34" charset="0"/>
              </a:rPr>
              <a:t>Interactive Dashboard </a:t>
            </a:r>
            <a:r>
              <a:rPr lang="en-US" sz="2000" dirty="0" smtClean="0">
                <a:solidFill>
                  <a:schemeClr val="accent3">
                    <a:lumMod val="25000"/>
                  </a:schemeClr>
                </a:solidFill>
                <a:latin typeface="Abadi" panose="020B0604020104020204" pitchFamily="34" charset="0"/>
              </a:rPr>
              <a:t>has been created to visualize the successful outcomes by selecting different sites and Payload Masses.</a:t>
            </a:r>
          </a:p>
          <a:p>
            <a:pPr lvl="1">
              <a:lnSpc>
                <a:spcPct val="100000"/>
              </a:lnSpc>
              <a:spcBef>
                <a:spcPts val="1400"/>
              </a:spcBef>
            </a:pPr>
            <a:r>
              <a:rPr lang="en-US" sz="2000" dirty="0" smtClean="0">
                <a:solidFill>
                  <a:schemeClr val="accent3">
                    <a:lumMod val="25000"/>
                  </a:schemeClr>
                </a:solidFill>
                <a:latin typeface="Abadi" panose="020B0604020104020204" pitchFamily="34" charset="0"/>
              </a:rPr>
              <a:t>Different ML Classifier models have been implemented and best fit model with best parameters has been finalized which gives best accuracy among all the models.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is the link of dataset tha</a:t>
            </a:r>
            <a:r>
              <a:rPr lang="en-US" sz="2200" dirty="0" smtClean="0">
                <a:solidFill>
                  <a:schemeClr val="accent3">
                    <a:lumMod val="25000"/>
                  </a:schemeClr>
                </a:solidFill>
                <a:latin typeface="Abadi" panose="020B0604020104020204" pitchFamily="34" charset="0"/>
              </a:rPr>
              <a:t>t has been used</a:t>
            </a:r>
            <a:r>
              <a:rPr lang="en-US" sz="2200" dirty="0" smtClean="0">
                <a:solidFill>
                  <a:schemeClr val="accent3">
                    <a:lumMod val="25000"/>
                  </a:schemeClr>
                </a:solidFill>
                <a:latin typeface="Abadi" panose="020B0604020104020204" pitchFamily="34" charset="0"/>
              </a:rPr>
              <a:t>:</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github.com/Sarah-Mashhood/Data_Science_Capstone_IBM/blob/master/spacex_launch_dash.csv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Here is the link for project repository:</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5"/>
              </a:rPr>
              <a:t>https://</a:t>
            </a:r>
            <a:r>
              <a:rPr lang="en-US" sz="2200" dirty="0" smtClean="0">
                <a:solidFill>
                  <a:schemeClr val="accent3">
                    <a:lumMod val="25000"/>
                  </a:schemeClr>
                </a:solidFill>
                <a:latin typeface="Abadi" panose="020B0604020104020204" pitchFamily="34" charset="0"/>
                <a:hlinkClick r:id="rId5"/>
              </a:rPr>
              <a:t>github.com/Sarah-Mashhood/Data_Science_Capstone_IBM/tree/master</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smtClean="0">
                <a:solidFill>
                  <a:schemeClr val="accent3">
                    <a:lumMod val="25000"/>
                  </a:schemeClr>
                </a:solidFill>
                <a:latin typeface="Abadi"/>
              </a:rPr>
              <a:t>Data </a:t>
            </a:r>
            <a:r>
              <a:rPr lang="en-US" sz="8800" dirty="0">
                <a:solidFill>
                  <a:schemeClr val="accent3">
                    <a:lumMod val="25000"/>
                  </a:schemeClr>
                </a:solidFill>
                <a:latin typeface="Abadi"/>
              </a:rPr>
              <a:t>collection methodology:</a:t>
            </a:r>
          </a:p>
          <a:p>
            <a:pPr lvl="1">
              <a:lnSpc>
                <a:spcPct val="120000"/>
              </a:lnSpc>
              <a:spcBef>
                <a:spcPts val="1400"/>
              </a:spcBef>
            </a:pPr>
            <a:r>
              <a:rPr lang="en-US" sz="8000" dirty="0" smtClean="0">
                <a:solidFill>
                  <a:schemeClr val="tx1"/>
                </a:solidFill>
                <a:latin typeface="Abadi"/>
              </a:rPr>
              <a:t>The data has been collected using SpaceX API and </a:t>
            </a:r>
            <a:r>
              <a:rPr lang="en-US" sz="8000" dirty="0" smtClean="0">
                <a:solidFill>
                  <a:schemeClr val="tx1"/>
                </a:solidFill>
                <a:latin typeface="Abadi"/>
              </a:rPr>
              <a:t>Web scrapping </a:t>
            </a:r>
            <a:endParaRPr lang="en-US" sz="8000" dirty="0">
              <a:solidFill>
                <a:schemeClr val="tx1"/>
              </a:solidFill>
              <a:latin typeface="Abadi"/>
            </a:endParaRP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8000" dirty="0" smtClean="0">
                <a:solidFill>
                  <a:schemeClr val="tx1"/>
                </a:solidFill>
                <a:latin typeface="Abadi"/>
              </a:rPr>
              <a:t>The collected data has been explored to find out the patterns, cleaning of labels and catering null values</a:t>
            </a:r>
            <a:endParaRPr lang="en-US" sz="8000" dirty="0">
              <a:solidFill>
                <a:schemeClr val="tx1"/>
              </a:solidFill>
              <a:latin typeface="Abadi"/>
            </a:endParaRP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Plotly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8000" dirty="0" smtClean="0">
                <a:solidFill>
                  <a:schemeClr val="tx1"/>
                </a:solidFill>
                <a:latin typeface="Abadi"/>
              </a:rPr>
              <a:t>Machine learning pipeline has been created with different classification models and checked the accuracy and confusion matrix to select the best fit model</a:t>
            </a:r>
            <a:endParaRPr lang="en-US" sz="80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has been collected by two means:</a:t>
            </a:r>
          </a:p>
          <a:p>
            <a:pPr marL="800100" lvl="1" indent="-342900">
              <a:lnSpc>
                <a:spcPct val="100000"/>
              </a:lnSpc>
              <a:spcBef>
                <a:spcPts val="1400"/>
              </a:spcBef>
              <a:buFont typeface="+mj-lt"/>
              <a:buAutoNum type="arabicPeriod"/>
            </a:pPr>
            <a:r>
              <a:rPr lang="en-US" sz="2000" dirty="0" smtClean="0">
                <a:solidFill>
                  <a:schemeClr val="accent3">
                    <a:lumMod val="25000"/>
                  </a:schemeClr>
                </a:solidFill>
                <a:latin typeface="Abadi" panose="020B0604020104020204" pitchFamily="34" charset="0"/>
              </a:rPr>
              <a:t>Using SpaceX REST API</a:t>
            </a:r>
          </a:p>
          <a:p>
            <a:pPr marL="800100" lvl="1" indent="-342900">
              <a:lnSpc>
                <a:spcPct val="100000"/>
              </a:lnSpc>
              <a:spcBef>
                <a:spcPts val="1400"/>
              </a:spcBef>
              <a:buFont typeface="+mj-lt"/>
              <a:buAutoNum type="arabicPeriod"/>
            </a:pPr>
            <a:r>
              <a:rPr lang="en-US" sz="2000" dirty="0" smtClean="0">
                <a:solidFill>
                  <a:schemeClr val="accent3">
                    <a:lumMod val="25000"/>
                  </a:schemeClr>
                </a:solidFill>
                <a:latin typeface="Abadi" panose="020B0604020104020204" pitchFamily="34" charset="0"/>
              </a:rPr>
              <a:t>Using </a:t>
            </a:r>
            <a:r>
              <a:rPr lang="en-US" sz="2000" dirty="0" smtClean="0">
                <a:solidFill>
                  <a:schemeClr val="accent3">
                    <a:lumMod val="25000"/>
                  </a:schemeClr>
                </a:solidFill>
                <a:latin typeface="Abadi" panose="020B0604020104020204" pitchFamily="34" charset="0"/>
              </a:rPr>
              <a:t>Web scrapping</a:t>
            </a:r>
            <a:endParaRPr lang="en-US" sz="20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3118" y="1792288"/>
            <a:ext cx="5458143"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787582" cy="4225925"/>
          </a:xfrm>
          <a:prstGeom prst="rect">
            <a:avLst/>
          </a:prstGeom>
        </p:spPr>
        <p:txBody>
          <a:bodyPr vert="horz" lIns="91440" tIns="45720" rIns="91440" bIns="45720" rtlCol="0" anchor="t">
            <a:normAutofit lnSpcReduction="10000"/>
          </a:bodyPr>
          <a:lstStyle/>
          <a:p>
            <a:pPr algn="just">
              <a:lnSpc>
                <a:spcPct val="100000"/>
              </a:lnSpc>
              <a:spcBef>
                <a:spcPts val="1400"/>
              </a:spcBef>
            </a:pPr>
            <a:r>
              <a:rPr lang="en-US" sz="2200" dirty="0" smtClean="0">
                <a:solidFill>
                  <a:schemeClr val="accent3">
                    <a:lumMod val="25000"/>
                  </a:schemeClr>
                </a:solidFill>
                <a:latin typeface="Abadi" panose="020B0604020104020204" pitchFamily="34" charset="0"/>
              </a:rPr>
              <a:t>Rocket </a:t>
            </a:r>
            <a:r>
              <a:rPr lang="en-US" sz="2200" dirty="0">
                <a:solidFill>
                  <a:schemeClr val="accent3">
                    <a:lumMod val="25000"/>
                  </a:schemeClr>
                </a:solidFill>
                <a:latin typeface="Abadi" panose="020B0604020104020204" pitchFamily="34" charset="0"/>
              </a:rPr>
              <a:t>launch data </a:t>
            </a:r>
            <a:r>
              <a:rPr lang="en-US" sz="2200" dirty="0" smtClean="0">
                <a:solidFill>
                  <a:schemeClr val="accent3">
                    <a:lumMod val="25000"/>
                  </a:schemeClr>
                </a:solidFill>
                <a:latin typeface="Abadi" panose="020B0604020104020204" pitchFamily="34" charset="0"/>
              </a:rPr>
              <a:t>collected from </a:t>
            </a:r>
            <a:r>
              <a:rPr lang="en-US" sz="2200" dirty="0">
                <a:solidFill>
                  <a:schemeClr val="accent3">
                    <a:lumMod val="25000"/>
                  </a:schemeClr>
                </a:solidFill>
                <a:latin typeface="Abadi" panose="020B0604020104020204" pitchFamily="34" charset="0"/>
              </a:rPr>
              <a:t>SpaceX </a:t>
            </a:r>
            <a:r>
              <a:rPr lang="en-US" sz="2200" dirty="0" smtClean="0">
                <a:solidFill>
                  <a:schemeClr val="accent3">
                    <a:lumMod val="25000"/>
                  </a:schemeClr>
                </a:solidFill>
                <a:latin typeface="Abadi" panose="020B0604020104020204" pitchFamily="34" charset="0"/>
              </a:rPr>
              <a:t>API has a lot of information thus static URL has been used to get the response from API. Further functions have been called to get the desired data from within the response</a:t>
            </a:r>
          </a:p>
          <a:p>
            <a:pPr>
              <a:lnSpc>
                <a:spcPct val="100000"/>
              </a:lnSpc>
              <a:spcBef>
                <a:spcPts val="1400"/>
              </a:spcBef>
            </a:pPr>
            <a:r>
              <a:rPr lang="en-US" sz="2200" dirty="0" smtClean="0">
                <a:solidFill>
                  <a:schemeClr val="accent3">
                    <a:lumMod val="25000"/>
                  </a:schemeClr>
                </a:solidFill>
                <a:latin typeface="Abadi" panose="020B0604020104020204" pitchFamily="34" charset="0"/>
              </a:rPr>
              <a:t>URL for code and output:</a:t>
            </a:r>
          </a:p>
          <a:p>
            <a:pPr marL="0" indent="0" algn="ctr">
              <a:lnSpc>
                <a:spcPct val="100000"/>
              </a:lnSpc>
              <a:spcBef>
                <a:spcPts val="1400"/>
              </a:spcBef>
              <a:buNone/>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a:t>
            </a:r>
            <a:r>
              <a:rPr lang="en-US" sz="2200" dirty="0" smtClean="0">
                <a:solidFill>
                  <a:schemeClr val="accent3">
                    <a:lumMod val="25000"/>
                  </a:schemeClr>
                </a:solidFill>
                <a:latin typeface="Abadi" panose="020B0604020104020204" pitchFamily="34" charset="0"/>
                <a:hlinkClick r:id="rId3"/>
              </a:rPr>
              <a:t>github.com/Sarah-Mashhood/Data_Science_Capstone_IBM/blob/master/jupyter-labs-spacex-data-collection-api.ipynb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2677281521"/>
              </p:ext>
            </p:extLst>
          </p:nvPr>
        </p:nvGraphicFramePr>
        <p:xfrm>
          <a:off x="5913119" y="2213186"/>
          <a:ext cx="5372491" cy="3197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3118" y="1792288"/>
            <a:ext cx="5458143"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787582" cy="4225925"/>
          </a:xfrm>
          <a:prstGeom prst="rect">
            <a:avLst/>
          </a:prstGeom>
        </p:spPr>
        <p:txBody>
          <a:bodyPr vert="horz" lIns="91440" tIns="45720" rIns="91440" bIns="45720" rtlCol="0" anchor="t">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Request the data of Falcon9 Launch </a:t>
            </a:r>
            <a:r>
              <a:rPr lang="en-US" sz="2200" dirty="0" smtClean="0">
                <a:solidFill>
                  <a:schemeClr val="accent3">
                    <a:lumMod val="25000"/>
                  </a:schemeClr>
                </a:solidFill>
                <a:latin typeface="Abadi" panose="020B0604020104020204" pitchFamily="34" charset="0"/>
              </a:rPr>
              <a:t>from Wiki page using </a:t>
            </a:r>
            <a:r>
              <a:rPr lang="en-US" sz="2200" dirty="0" err="1" smtClean="0">
                <a:solidFill>
                  <a:schemeClr val="accent3">
                    <a:lumMod val="25000"/>
                  </a:schemeClr>
                </a:solidFill>
                <a:latin typeface="Abadi" panose="020B0604020104020204" pitchFamily="34" charset="0"/>
              </a:rPr>
              <a:t>BeautifulSoup</a:t>
            </a:r>
            <a:r>
              <a:rPr lang="en-US" sz="2200" dirty="0" smtClean="0">
                <a:solidFill>
                  <a:schemeClr val="accent3">
                    <a:lumMod val="25000"/>
                  </a:schemeClr>
                </a:solidFill>
                <a:latin typeface="Abadi" panose="020B0604020104020204" pitchFamily="34" charset="0"/>
              </a:rPr>
              <a:t>. Required HTML table has been extracted and data from columns and rows have been fetched and stored in pandas </a:t>
            </a:r>
            <a:r>
              <a:rPr lang="en-US" sz="2200" dirty="0" err="1">
                <a:solidFill>
                  <a:schemeClr val="accent3">
                    <a:lumMod val="25000"/>
                  </a:schemeClr>
                </a:solidFill>
                <a:latin typeface="Abadi" panose="020B0604020104020204" pitchFamily="34" charset="0"/>
              </a:rPr>
              <a:t>D</a:t>
            </a:r>
            <a:r>
              <a:rPr lang="en-US" sz="2200" dirty="0" err="1" smtClean="0">
                <a:solidFill>
                  <a:schemeClr val="accent3">
                    <a:lumMod val="25000"/>
                  </a:schemeClr>
                </a:solidFill>
                <a:latin typeface="Abadi" panose="020B0604020104020204" pitchFamily="34" charset="0"/>
              </a:rPr>
              <a:t>ataframe</a:t>
            </a:r>
            <a:r>
              <a:rPr lang="en-US" sz="2200" dirty="0" smtClean="0">
                <a:solidFill>
                  <a:schemeClr val="accent3">
                    <a:lumMod val="25000"/>
                  </a:schemeClr>
                </a:solidFill>
                <a:latin typeface="Abadi" panose="020B0604020104020204" pitchFamily="34" charset="0"/>
              </a:rPr>
              <a:t>.</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URL for code and output:</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github.com/Sarah-Mashhood/Data_Science_Capstone_IBM/blob/master/jupyter-labs-webscraping.ipynb</a:t>
            </a:r>
            <a:endParaRPr lang="en-US" sz="2200" dirty="0" smtClean="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2493784235"/>
              </p:ext>
            </p:extLst>
          </p:nvPr>
        </p:nvGraphicFramePr>
        <p:xfrm>
          <a:off x="5913119" y="2213186"/>
          <a:ext cx="5372491" cy="3197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74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3320</TotalTime>
  <Words>1739</Words>
  <Application>Microsoft Office PowerPoint</Application>
  <PresentationFormat>Custom</PresentationFormat>
  <Paragraphs>228</Paragraphs>
  <Slides>49</Slides>
  <Notes>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cp:lastModifiedBy>
  <cp:revision>236</cp:revision>
  <dcterms:created xsi:type="dcterms:W3CDTF">2021-04-29T18:58:34Z</dcterms:created>
  <dcterms:modified xsi:type="dcterms:W3CDTF">2023-07-20T08:04:57Z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